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1" r:id="rId1"/>
  </p:sldMasterIdLst>
  <p:notesMasterIdLst>
    <p:notesMasterId r:id="rId139"/>
  </p:notesMasterIdLst>
  <p:sldIdLst>
    <p:sldId id="462" r:id="rId2"/>
    <p:sldId id="665" r:id="rId3"/>
    <p:sldId id="664" r:id="rId4"/>
    <p:sldId id="670" r:id="rId5"/>
    <p:sldId id="256" r:id="rId6"/>
    <p:sldId id="401" r:id="rId7"/>
    <p:sldId id="459" r:id="rId8"/>
    <p:sldId id="460" r:id="rId9"/>
    <p:sldId id="461" r:id="rId10"/>
    <p:sldId id="441" r:id="rId11"/>
    <p:sldId id="403" r:id="rId12"/>
    <p:sldId id="479" r:id="rId13"/>
    <p:sldId id="464" r:id="rId14"/>
    <p:sldId id="465" r:id="rId15"/>
    <p:sldId id="466" r:id="rId16"/>
    <p:sldId id="647" r:id="rId17"/>
    <p:sldId id="659" r:id="rId18"/>
    <p:sldId id="440" r:id="rId19"/>
    <p:sldId id="406" r:id="rId20"/>
    <p:sldId id="407" r:id="rId21"/>
    <p:sldId id="412" r:id="rId22"/>
    <p:sldId id="408" r:id="rId23"/>
    <p:sldId id="435" r:id="rId24"/>
    <p:sldId id="498" r:id="rId25"/>
    <p:sldId id="499" r:id="rId26"/>
    <p:sldId id="503" r:id="rId27"/>
    <p:sldId id="504" r:id="rId28"/>
    <p:sldId id="505" r:id="rId29"/>
    <p:sldId id="661" r:id="rId30"/>
    <p:sldId id="506" r:id="rId31"/>
    <p:sldId id="469" r:id="rId32"/>
    <p:sldId id="355" r:id="rId33"/>
    <p:sldId id="636" r:id="rId34"/>
    <p:sldId id="637" r:id="rId35"/>
    <p:sldId id="519" r:id="rId36"/>
    <p:sldId id="528" r:id="rId37"/>
    <p:sldId id="521" r:id="rId38"/>
    <p:sldId id="529" r:id="rId39"/>
    <p:sldId id="530" r:id="rId40"/>
    <p:sldId id="467" r:id="rId41"/>
    <p:sldId id="507" r:id="rId42"/>
    <p:sldId id="510" r:id="rId43"/>
    <p:sldId id="511" r:id="rId44"/>
    <p:sldId id="514" r:id="rId45"/>
    <p:sldId id="515" r:id="rId46"/>
    <p:sldId id="468" r:id="rId47"/>
    <p:sldId id="642" r:id="rId48"/>
    <p:sldId id="470" r:id="rId49"/>
    <p:sldId id="643" r:id="rId50"/>
    <p:sldId id="500" r:id="rId51"/>
    <p:sldId id="501" r:id="rId52"/>
    <p:sldId id="502" r:id="rId53"/>
    <p:sldId id="516" r:id="rId54"/>
    <p:sldId id="522" r:id="rId55"/>
    <p:sldId id="512" r:id="rId56"/>
    <p:sldId id="513" r:id="rId57"/>
    <p:sldId id="674" r:id="rId58"/>
    <p:sldId id="669" r:id="rId59"/>
    <p:sldId id="524" r:id="rId60"/>
    <p:sldId id="525" r:id="rId61"/>
    <p:sldId id="490" r:id="rId62"/>
    <p:sldId id="491" r:id="rId63"/>
    <p:sldId id="492" r:id="rId64"/>
    <p:sldId id="352" r:id="rId65"/>
    <p:sldId id="666" r:id="rId66"/>
    <p:sldId id="493" r:id="rId67"/>
    <p:sldId id="526" r:id="rId68"/>
    <p:sldId id="371" r:id="rId69"/>
    <p:sldId id="527" r:id="rId70"/>
    <p:sldId id="518" r:id="rId71"/>
    <p:sldId id="489" r:id="rId72"/>
    <p:sldId id="480" r:id="rId73"/>
    <p:sldId id="494" r:id="rId74"/>
    <p:sldId id="496" r:id="rId75"/>
    <p:sldId id="497" r:id="rId76"/>
    <p:sldId id="481" r:id="rId77"/>
    <p:sldId id="482" r:id="rId78"/>
    <p:sldId id="658" r:id="rId79"/>
    <p:sldId id="488" r:id="rId80"/>
    <p:sldId id="638" r:id="rId81"/>
    <p:sldId id="639" r:id="rId82"/>
    <p:sldId id="641" r:id="rId83"/>
    <p:sldId id="640" r:id="rId84"/>
    <p:sldId id="645" r:id="rId85"/>
    <p:sldId id="644" r:id="rId86"/>
    <p:sldId id="646" r:id="rId87"/>
    <p:sldId id="648" r:id="rId88"/>
    <p:sldId id="649" r:id="rId89"/>
    <p:sldId id="657" r:id="rId90"/>
    <p:sldId id="650" r:id="rId91"/>
    <p:sldId id="653" r:id="rId92"/>
    <p:sldId id="655" r:id="rId93"/>
    <p:sldId id="656" r:id="rId94"/>
    <p:sldId id="651" r:id="rId95"/>
    <p:sldId id="531" r:id="rId96"/>
    <p:sldId id="452" r:id="rId97"/>
    <p:sldId id="391" r:id="rId98"/>
    <p:sldId id="433" r:id="rId99"/>
    <p:sldId id="437" r:id="rId100"/>
    <p:sldId id="438" r:id="rId101"/>
    <p:sldId id="304" r:id="rId102"/>
    <p:sldId id="380" r:id="rId103"/>
    <p:sldId id="668" r:id="rId104"/>
    <p:sldId id="667" r:id="rId105"/>
    <p:sldId id="532" r:id="rId106"/>
    <p:sldId id="533" r:id="rId107"/>
    <p:sldId id="475" r:id="rId108"/>
    <p:sldId id="633" r:id="rId109"/>
    <p:sldId id="472" r:id="rId110"/>
    <p:sldId id="473" r:id="rId111"/>
    <p:sldId id="474" r:id="rId112"/>
    <p:sldId id="614" r:id="rId113"/>
    <p:sldId id="629" r:id="rId114"/>
    <p:sldId id="616" r:id="rId115"/>
    <p:sldId id="617" r:id="rId116"/>
    <p:sldId id="618" r:id="rId117"/>
    <p:sldId id="619" r:id="rId118"/>
    <p:sldId id="621" r:id="rId119"/>
    <p:sldId id="630" r:id="rId120"/>
    <p:sldId id="623" r:id="rId121"/>
    <p:sldId id="624" r:id="rId122"/>
    <p:sldId id="625" r:id="rId123"/>
    <p:sldId id="628" r:id="rId124"/>
    <p:sldId id="631" r:id="rId125"/>
    <p:sldId id="263" r:id="rId126"/>
    <p:sldId id="279" r:id="rId127"/>
    <p:sldId id="277" r:id="rId128"/>
    <p:sldId id="634" r:id="rId129"/>
    <p:sldId id="635" r:id="rId130"/>
    <p:sldId id="673" r:id="rId131"/>
    <p:sldId id="660" r:id="rId132"/>
    <p:sldId id="445" r:id="rId133"/>
    <p:sldId id="447" r:id="rId134"/>
    <p:sldId id="448" r:id="rId135"/>
    <p:sldId id="449" r:id="rId136"/>
    <p:sldId id="671" r:id="rId137"/>
    <p:sldId id="672" r:id="rId138"/>
  </p:sldIdLst>
  <p:sldSz cx="9144000" cy="6858000" type="screen4x3"/>
  <p:notesSz cx="6858000" cy="9144000"/>
  <p:custDataLst>
    <p:tags r:id="rId140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4DF6946-044C-4556-90BD-3B5BC09F0E45}">
          <p14:sldIdLst>
            <p14:sldId id="462"/>
            <p14:sldId id="665"/>
            <p14:sldId id="664"/>
            <p14:sldId id="670"/>
          </p14:sldIdLst>
        </p14:section>
        <p14:section name="Untitled Section" id="{05B734A2-3AB2-4437-A6C5-3A4791B83958}">
          <p14:sldIdLst>
            <p14:sldId id="256"/>
            <p14:sldId id="401"/>
            <p14:sldId id="459"/>
            <p14:sldId id="460"/>
            <p14:sldId id="461"/>
            <p14:sldId id="441"/>
            <p14:sldId id="403"/>
            <p14:sldId id="479"/>
            <p14:sldId id="464"/>
            <p14:sldId id="465"/>
            <p14:sldId id="466"/>
            <p14:sldId id="647"/>
            <p14:sldId id="659"/>
            <p14:sldId id="440"/>
            <p14:sldId id="406"/>
            <p14:sldId id="407"/>
            <p14:sldId id="412"/>
            <p14:sldId id="408"/>
            <p14:sldId id="435"/>
            <p14:sldId id="498"/>
            <p14:sldId id="499"/>
            <p14:sldId id="503"/>
            <p14:sldId id="504"/>
            <p14:sldId id="505"/>
            <p14:sldId id="661"/>
            <p14:sldId id="506"/>
            <p14:sldId id="469"/>
            <p14:sldId id="355"/>
            <p14:sldId id="636"/>
            <p14:sldId id="637"/>
            <p14:sldId id="519"/>
            <p14:sldId id="528"/>
            <p14:sldId id="521"/>
            <p14:sldId id="529"/>
            <p14:sldId id="530"/>
            <p14:sldId id="467"/>
            <p14:sldId id="507"/>
            <p14:sldId id="510"/>
            <p14:sldId id="511"/>
            <p14:sldId id="514"/>
            <p14:sldId id="515"/>
            <p14:sldId id="468"/>
            <p14:sldId id="642"/>
            <p14:sldId id="470"/>
            <p14:sldId id="643"/>
            <p14:sldId id="500"/>
            <p14:sldId id="501"/>
            <p14:sldId id="502"/>
            <p14:sldId id="516"/>
            <p14:sldId id="522"/>
            <p14:sldId id="512"/>
            <p14:sldId id="513"/>
            <p14:sldId id="674"/>
            <p14:sldId id="669"/>
            <p14:sldId id="524"/>
            <p14:sldId id="525"/>
            <p14:sldId id="490"/>
            <p14:sldId id="491"/>
            <p14:sldId id="492"/>
            <p14:sldId id="352"/>
            <p14:sldId id="666"/>
            <p14:sldId id="493"/>
            <p14:sldId id="526"/>
            <p14:sldId id="371"/>
            <p14:sldId id="527"/>
            <p14:sldId id="518"/>
            <p14:sldId id="489"/>
            <p14:sldId id="480"/>
            <p14:sldId id="494"/>
            <p14:sldId id="496"/>
            <p14:sldId id="497"/>
            <p14:sldId id="481"/>
            <p14:sldId id="482"/>
            <p14:sldId id="658"/>
            <p14:sldId id="488"/>
            <p14:sldId id="638"/>
            <p14:sldId id="639"/>
            <p14:sldId id="641"/>
            <p14:sldId id="640"/>
            <p14:sldId id="645"/>
            <p14:sldId id="644"/>
            <p14:sldId id="646"/>
            <p14:sldId id="648"/>
            <p14:sldId id="649"/>
            <p14:sldId id="657"/>
            <p14:sldId id="650"/>
            <p14:sldId id="653"/>
            <p14:sldId id="655"/>
            <p14:sldId id="656"/>
            <p14:sldId id="651"/>
            <p14:sldId id="531"/>
            <p14:sldId id="452"/>
            <p14:sldId id="391"/>
            <p14:sldId id="433"/>
            <p14:sldId id="437"/>
            <p14:sldId id="438"/>
            <p14:sldId id="304"/>
            <p14:sldId id="380"/>
            <p14:sldId id="668"/>
            <p14:sldId id="667"/>
            <p14:sldId id="532"/>
            <p14:sldId id="533"/>
            <p14:sldId id="475"/>
            <p14:sldId id="633"/>
            <p14:sldId id="472"/>
            <p14:sldId id="473"/>
            <p14:sldId id="474"/>
            <p14:sldId id="614"/>
            <p14:sldId id="629"/>
            <p14:sldId id="616"/>
            <p14:sldId id="617"/>
            <p14:sldId id="618"/>
            <p14:sldId id="619"/>
            <p14:sldId id="621"/>
            <p14:sldId id="630"/>
            <p14:sldId id="623"/>
            <p14:sldId id="624"/>
            <p14:sldId id="625"/>
            <p14:sldId id="628"/>
            <p14:sldId id="631"/>
            <p14:sldId id="263"/>
            <p14:sldId id="279"/>
            <p14:sldId id="277"/>
            <p14:sldId id="634"/>
            <p14:sldId id="635"/>
            <p14:sldId id="673"/>
            <p14:sldId id="660"/>
            <p14:sldId id="445"/>
            <p14:sldId id="447"/>
            <p14:sldId id="448"/>
            <p14:sldId id="449"/>
            <p14:sldId id="671"/>
            <p14:sldId id="6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referred Customer" initials="PC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D80"/>
    <a:srgbClr val="818285"/>
    <a:srgbClr val="A04655"/>
    <a:srgbClr val="747579"/>
    <a:srgbClr val="C41230"/>
    <a:srgbClr val="C42864"/>
    <a:srgbClr val="640614"/>
    <a:srgbClr val="C30C28"/>
    <a:srgbClr val="D71C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4129" autoAdjust="0"/>
  </p:normalViewPr>
  <p:slideViewPr>
    <p:cSldViewPr snapToGrid="0">
      <p:cViewPr varScale="1">
        <p:scale>
          <a:sx n="104" d="100"/>
          <a:sy n="104" d="100"/>
        </p:scale>
        <p:origin x="854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76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333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tags" Target="tags/tag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7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87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7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7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fld id="{C795C24C-082F-47DB-9F90-3BC06D9125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657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57066" indent="-291179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64717" indent="-232943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30604" indent="-232943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96491" indent="-232943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62377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028264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94151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960038" indent="-23294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8820B6C-4A69-402F-9E36-B892CAD1B82F}" type="slidenum">
              <a:rPr lang="en-US" altLang="en-US" smtClean="0">
                <a:latin typeface="Arial" panose="020B0604020202020204" pitchFamily="34" charset="0"/>
              </a:rPr>
              <a:pPr/>
              <a:t>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I made some minor modifications to help understand better</a:t>
            </a:r>
          </a:p>
        </p:txBody>
      </p:sp>
    </p:spTree>
    <p:extLst>
      <p:ext uri="{BB962C8B-B14F-4D97-AF65-F5344CB8AC3E}">
        <p14:creationId xmlns:p14="http://schemas.microsoft.com/office/powerpoint/2010/main" val="357009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95C24C-082F-47DB-9F90-3BC06D912502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9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9144000" cy="3428999"/>
          </a:xfrm>
          <a:prstGeom prst="rect">
            <a:avLst/>
          </a:prstGeom>
          <a:solidFill>
            <a:srgbClr val="7C7D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62000" y="838200"/>
            <a:ext cx="7696200" cy="2057400"/>
          </a:xfrm>
        </p:spPr>
        <p:txBody>
          <a:bodyPr/>
          <a:lstStyle>
            <a:lvl1pPr algn="ctr">
              <a:defRPr sz="40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62000" y="3765550"/>
            <a:ext cx="7696200" cy="2057400"/>
          </a:xfrm>
        </p:spPr>
        <p:txBody>
          <a:bodyPr/>
          <a:lstStyle>
            <a:lvl1pPr marL="0" indent="0" algn="ctr">
              <a:buFontTx/>
              <a:buNone/>
              <a:defRPr sz="2400">
                <a:latin typeface="Arial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8281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"/>
            <a:ext cx="20574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"/>
            <a:ext cx="60198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7399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762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40386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990600"/>
            <a:ext cx="40386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695700"/>
            <a:ext cx="40386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695700"/>
            <a:ext cx="40386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9489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078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36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120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9510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94172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2289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5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982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409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7C7D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762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497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8115300" y="6338157"/>
            <a:ext cx="671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D12475F-DDD0-42C4-8090-DA2905C50D26}" type="slidenum">
              <a:rPr lang="en-US" smtClean="0"/>
              <a:pPr algn="r"/>
              <a:t>‹#›</a:t>
            </a:fld>
            <a:endParaRPr lang="en-US" dirty="0"/>
          </a:p>
        </p:txBody>
      </p:sp>
      <p:pic>
        <p:nvPicPr>
          <p:cNvPr id="2" name="Picture 2" descr="tuks application status 2022-2023 - Universities Online Applications">
            <a:extLst>
              <a:ext uri="{FF2B5EF4-FFF2-40B4-BE49-F238E27FC236}">
                <a16:creationId xmlns:a16="http://schemas.microsoft.com/office/drawing/2014/main" id="{15E60E10-E367-4C34-D3D6-BCFF2F605DC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t="6786" r="6437" b="7363"/>
          <a:stretch/>
        </p:blipFill>
        <p:spPr bwMode="auto">
          <a:xfrm>
            <a:off x="561375" y="5974875"/>
            <a:ext cx="2451100" cy="80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98B449-1037-F20A-81AA-83D8354FCDAB}"/>
              </a:ext>
            </a:extLst>
          </p:cNvPr>
          <p:cNvGrpSpPr/>
          <p:nvPr userDrawn="1"/>
        </p:nvGrpSpPr>
        <p:grpSpPr>
          <a:xfrm>
            <a:off x="5291919" y="6102349"/>
            <a:ext cx="2889983" cy="675801"/>
            <a:chOff x="4979499" y="6102349"/>
            <a:chExt cx="2889983" cy="675801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193" y="6259123"/>
              <a:ext cx="2151289" cy="346982"/>
            </a:xfrm>
            <a:prstGeom prst="rect">
              <a:avLst/>
            </a:prstGeom>
          </p:spPr>
        </p:pic>
        <p:pic>
          <p:nvPicPr>
            <p:cNvPr id="6146" name="Picture 2" descr="Carnegie Mellon University - Wikipedia">
              <a:extLst>
                <a:ext uri="{FF2B5EF4-FFF2-40B4-BE49-F238E27FC236}">
                  <a16:creationId xmlns:a16="http://schemas.microsoft.com/office/drawing/2014/main" id="{41ED34AC-E320-552E-8A18-DD8B24A55BE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9499" y="6102349"/>
              <a:ext cx="675801" cy="675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Helvetica" pitchFamily="34" charset="0"/>
        </a:defRPr>
      </a:lvl9pPr>
    </p:titleStyle>
    <p:bodyStyle>
      <a:lvl1pPr marL="469900" indent="-469900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400">
          <a:solidFill>
            <a:schemeClr val="tx1"/>
          </a:solidFill>
          <a:latin typeface="+mn-lt"/>
        </a:defRPr>
      </a:lvl2pPr>
      <a:lvl3pPr marL="1377950" indent="-468313" algn="l" rtl="0" fontAlgn="base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</a:defRPr>
      </a:lvl3pPr>
      <a:lvl4pPr marL="1827213" indent="-438150" algn="l" rtl="0" fontAlgn="base"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</a:defRPr>
      </a:lvl4pPr>
      <a:lvl5pPr marL="22971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5pPr>
      <a:lvl6pPr marL="27543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32115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36687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4125913" indent="-468313" algn="l" rtl="0" fontAlgn="base"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88/1748-9326/ab1ab5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SpSJxqu38vN4hwz1A" TargetMode="External"/><Relationship Id="rId2" Type="http://schemas.openxmlformats.org/officeDocument/2006/relationships/hyperlink" Target="https://docs.google.com/spreadsheets/d/11gYHmO-AfklROrF4ROdRJ8AsHj1uLjzqLXVl7GIvGHk/edit#gid=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peteradams@cmu.edu" TargetMode="Externa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SJhJHQRyf2aCbIu7xLTJTIYq2kjEkizu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envres.2019.108924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11" Type="http://schemas.openxmlformats.org/officeDocument/2006/relationships/image" Target="../media/image10.wmf"/><Relationship Id="rId5" Type="http://schemas.openxmlformats.org/officeDocument/2006/relationships/image" Target="../media/image12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1.wmf"/><Relationship Id="rId9" Type="http://schemas.openxmlformats.org/officeDocument/2006/relationships/image" Target="../media/image9.w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SJhJHQRyf2aCbIu7xLTJTIYq2kjEkizu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chemrxiv.org/engage/chemrxiv/article-details/60c756c90f50dbc115398148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221658"/>
            <a:ext cx="7696200" cy="1699260"/>
          </a:xfrm>
        </p:spPr>
        <p:txBody>
          <a:bodyPr/>
          <a:lstStyle/>
          <a:p>
            <a:r>
              <a:rPr lang="en-US" dirty="0"/>
              <a:t>Reduced-Complexity Models of Air Quality for Africa: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Overview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07180"/>
            <a:ext cx="7696200" cy="1615186"/>
          </a:xfrm>
        </p:spPr>
        <p:txBody>
          <a:bodyPr/>
          <a:lstStyle/>
          <a:p>
            <a:r>
              <a:rPr lang="en-US" sz="2000" dirty="0"/>
              <a:t>NACA RCM Workshop</a:t>
            </a:r>
          </a:p>
          <a:p>
            <a:r>
              <a:rPr lang="en-US" sz="2000" dirty="0"/>
              <a:t>Kempton Park, South Africa</a:t>
            </a:r>
          </a:p>
          <a:p>
            <a:r>
              <a:rPr lang="en-US" sz="1800" dirty="0"/>
              <a:t>October 4, 2022</a:t>
            </a:r>
          </a:p>
        </p:txBody>
      </p:sp>
    </p:spTree>
    <p:extLst>
      <p:ext uri="{BB962C8B-B14F-4D97-AF65-F5344CB8AC3E}">
        <p14:creationId xmlns:p14="http://schemas.microsoft.com/office/powerpoint/2010/main" val="1972687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that RCMs can help answer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emissions reductions should I prioritize for my air quality plan?</a:t>
            </a:r>
          </a:p>
          <a:p>
            <a:r>
              <a:rPr lang="en-US" sz="2400" dirty="0"/>
              <a:t>Policy evaluation</a:t>
            </a:r>
          </a:p>
          <a:p>
            <a:pPr lvl="1"/>
            <a:r>
              <a:rPr lang="en-US" sz="2000" dirty="0"/>
              <a:t>How many lives saved? How much is concentration reduced?</a:t>
            </a:r>
          </a:p>
          <a:p>
            <a:pPr lvl="1"/>
            <a:r>
              <a:rPr lang="en-US" sz="2000" dirty="0"/>
              <a:t>Cost-effectiveness? Benefit-cost analysis?</a:t>
            </a:r>
          </a:p>
          <a:p>
            <a:r>
              <a:rPr lang="en-US" sz="2400" dirty="0"/>
              <a:t>Across species?</a:t>
            </a:r>
          </a:p>
          <a:p>
            <a:pPr lvl="1"/>
            <a:r>
              <a:rPr lang="en-US" sz="2000" dirty="0"/>
              <a:t>E.g. direct emissions of PM2.5 versus precursor gases (SO2, NOx, NH3, VOCs, etc.)</a:t>
            </a:r>
          </a:p>
          <a:p>
            <a:r>
              <a:rPr lang="en-US" sz="2400" dirty="0"/>
              <a:t>Across locations?</a:t>
            </a:r>
          </a:p>
          <a:p>
            <a:pPr lvl="1"/>
            <a:r>
              <a:rPr lang="en-US" sz="2000" dirty="0"/>
              <a:t>How much more damage is caused by emitting pollutants in densely populated regions? </a:t>
            </a:r>
          </a:p>
          <a:p>
            <a:pPr lvl="1"/>
            <a:r>
              <a:rPr lang="en-US" sz="2000" dirty="0"/>
              <a:t>To reduce concentrations at a location, how far away (upwind) do I need to think about emissions?</a:t>
            </a:r>
          </a:p>
        </p:txBody>
      </p:sp>
    </p:spTree>
    <p:extLst>
      <p:ext uri="{BB962C8B-B14F-4D97-AF65-F5344CB8AC3E}">
        <p14:creationId xmlns:p14="http://schemas.microsoft.com/office/powerpoint/2010/main" val="89626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RCMs Africa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Evaluate Southern Africa REACH RCM vs observations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other REACH RCM regions per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Build network of interested researchers</a:t>
            </a:r>
          </a:p>
          <a:p>
            <a:pPr marL="952500" lvl="1" indent="-514350">
              <a:buFont typeface="+mj-lt"/>
              <a:buAutoNum type="alphaLcPeriod"/>
            </a:pPr>
            <a:r>
              <a:rPr lang="en-US" dirty="0"/>
              <a:t>CMU-Africa follow-on grant</a:t>
            </a:r>
          </a:p>
          <a:p>
            <a:pPr marL="952500" lvl="1" indent="-514350">
              <a:buFont typeface="+mj-lt"/>
              <a:buAutoNum type="alphaLcPeriod"/>
            </a:pPr>
            <a:r>
              <a:rPr lang="en-US" dirty="0"/>
              <a:t>Academic network of RCM developers / evaluators</a:t>
            </a:r>
          </a:p>
          <a:p>
            <a:pPr marL="952500" lvl="1" indent="-514350">
              <a:buFont typeface="+mj-lt"/>
              <a:buAutoNum type="alphaLcPeriod"/>
            </a:pPr>
            <a:r>
              <a:rPr lang="en-US" dirty="0"/>
              <a:t>Network of RCM users: academic but also policy-makers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Build EASIUR-Africa RCMs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4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EASIUR: statistical model of CTM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11" b="5612"/>
          <a:stretch/>
        </p:blipFill>
        <p:spPr bwMode="auto">
          <a:xfrm>
            <a:off x="44767" y="927139"/>
            <a:ext cx="8946833" cy="5397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819400"/>
            <a:ext cx="3870008" cy="3518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97992" y="4953000"/>
            <a:ext cx="181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NOx (summer) out-of-sample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4419600" y="1371600"/>
            <a:ext cx="1524000" cy="533400"/>
          </a:xfrm>
          <a:prstGeom prst="ellipse">
            <a:avLst/>
          </a:prstGeom>
          <a:noFill/>
          <a:ln w="317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263" b="7496"/>
          <a:stretch/>
        </p:blipFill>
        <p:spPr>
          <a:xfrm>
            <a:off x="13138" y="914400"/>
            <a:ext cx="9130862" cy="594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EASIUR Evaluation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83162" y="4586749"/>
            <a:ext cx="3303638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For EASIUR-US, the typical error in marginal social cost (compared to full CTM) is typically 20-30%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59542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County Marginal </a:t>
            </a:r>
            <a:r>
              <a:rPr lang="en-US"/>
              <a:t>Social Costs ($/ton)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204"/>
          <a:stretch/>
        </p:blipFill>
        <p:spPr>
          <a:xfrm>
            <a:off x="0" y="898978"/>
            <a:ext cx="9144000" cy="4847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1660" y="5842724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Primary PM</a:t>
            </a:r>
            <a:r>
              <a:rPr lang="en-US" baseline="-25000" dirty="0">
                <a:latin typeface="+mn-lt"/>
              </a:rPr>
              <a:t>2.5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13234" y="5842724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SO</a:t>
            </a:r>
            <a:r>
              <a:rPr lang="en-US" baseline="-25000" dirty="0">
                <a:latin typeface="+mn-lt"/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71437" y="5842724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NO</a:t>
            </a:r>
            <a:r>
              <a:rPr lang="en-US" baseline="-25000" dirty="0">
                <a:latin typeface="+mn-lt"/>
              </a:rPr>
              <a:t>x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33900" y="5842724"/>
            <a:ext cx="81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NH</a:t>
            </a:r>
            <a:r>
              <a:rPr lang="en-US" baseline="-25000" dirty="0">
                <a:latin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59223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RCM </a:t>
            </a:r>
            <a:r>
              <a:rPr lang="en-US" dirty="0" err="1" smtClean="0"/>
              <a:t>Intercomparison</a:t>
            </a:r>
            <a:r>
              <a:rPr lang="en-US" dirty="0" smtClean="0"/>
              <a:t> (United States)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1415" t="15307" r="18997" b="35768"/>
          <a:stretch/>
        </p:blipFill>
        <p:spPr>
          <a:xfrm>
            <a:off x="826531" y="1408471"/>
            <a:ext cx="4673442" cy="43467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36113" y="3480620"/>
            <a:ext cx="1555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InMAP</a:t>
            </a:r>
            <a:r>
              <a:rPr lang="en-US" dirty="0" smtClean="0"/>
              <a:t> RCM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1025" y="5755257"/>
            <a:ext cx="19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EASIUR RCM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78748" y="917331"/>
            <a:ext cx="3296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Marginal social costs ($/</a:t>
            </a:r>
            <a:r>
              <a:rPr lang="en-US" dirty="0" err="1" smtClean="0"/>
              <a:t>tonne</a:t>
            </a:r>
            <a:r>
              <a:rPr lang="en-US" dirty="0" smtClean="0"/>
              <a:t>) for SO2 emissions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8500" t="51452" r="19167" b="39482"/>
          <a:stretch/>
        </p:blipFill>
        <p:spPr>
          <a:xfrm>
            <a:off x="5059680" y="853774"/>
            <a:ext cx="4084320" cy="9327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75385" y="1769862"/>
            <a:ext cx="345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(Approx. 3000 counties in the US)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 bwMode="auto">
          <a:xfrm rot="18874886">
            <a:off x="2485907" y="2590286"/>
            <a:ext cx="1570704" cy="81144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42155" y="2277694"/>
            <a:ext cx="315615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damages </a:t>
            </a:r>
            <a:r>
              <a:rPr lang="en-US" b="1" u="sng" dirty="0" smtClean="0"/>
              <a:t>from one single location</a:t>
            </a:r>
            <a:r>
              <a:rPr lang="en-US" dirty="0" smtClean="0"/>
              <a:t> (SO2):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Most counties are within factor of 2 agreement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 rare cases, damages might vary by as much as 10x</a:t>
            </a:r>
          </a:p>
          <a:p>
            <a:endParaRPr lang="en-US" dirty="0"/>
          </a:p>
          <a:p>
            <a:r>
              <a:rPr lang="en-US" dirty="0" smtClean="0"/>
              <a:t>For damages </a:t>
            </a:r>
            <a:r>
              <a:rPr lang="en-US" b="1" u="sng" dirty="0" smtClean="0"/>
              <a:t>from a mix of sources </a:t>
            </a:r>
            <a:r>
              <a:rPr lang="en-US" dirty="0" smtClean="0"/>
              <a:t>across 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Models agree to within 10-40%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…depending on species emitted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7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696200" cy="1502328"/>
          </a:xfrm>
        </p:spPr>
        <p:txBody>
          <a:bodyPr/>
          <a:lstStyle/>
          <a:p>
            <a:r>
              <a:rPr lang="en-US" dirty="0" smtClean="0"/>
              <a:t>Topic 8: </a:t>
            </a:r>
            <a:r>
              <a:rPr lang="en-US" dirty="0"/>
              <a:t>Best Practices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07180"/>
            <a:ext cx="7696200" cy="1615186"/>
          </a:xfrm>
        </p:spPr>
        <p:txBody>
          <a:bodyPr/>
          <a:lstStyle/>
          <a:p>
            <a:r>
              <a:rPr lang="en-US" sz="2000" dirty="0"/>
              <a:t>NACA RCM Workshop</a:t>
            </a:r>
          </a:p>
          <a:p>
            <a:r>
              <a:rPr lang="en-US" sz="2000" dirty="0"/>
              <a:t>Kempton Park, South Africa</a:t>
            </a:r>
          </a:p>
          <a:p>
            <a:r>
              <a:rPr lang="en-US" sz="1800" dirty="0"/>
              <a:t>October 4, 2022</a:t>
            </a:r>
          </a:p>
        </p:txBody>
      </p:sp>
    </p:spTree>
    <p:extLst>
      <p:ext uri="{BB962C8B-B14F-4D97-AF65-F5344CB8AC3E}">
        <p14:creationId xmlns:p14="http://schemas.microsoft.com/office/powerpoint/2010/main" val="157328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D010-7E77-044E-C3C3-38C2D709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1CF99-BA98-2E2F-D751-EEAF5D222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assessment</a:t>
            </a:r>
          </a:p>
          <a:p>
            <a:endParaRPr lang="en-US" dirty="0"/>
          </a:p>
          <a:p>
            <a:r>
              <a:rPr lang="en-US" dirty="0"/>
              <a:t>“Regret”: uncertainty in decision context</a:t>
            </a:r>
          </a:p>
          <a:p>
            <a:endParaRPr lang="en-US" dirty="0"/>
          </a:p>
          <a:p>
            <a:r>
              <a:rPr lang="en-US" dirty="0"/>
              <a:t>When does linear assumption break down?</a:t>
            </a:r>
          </a:p>
          <a:p>
            <a:endParaRPr lang="en-US" dirty="0"/>
          </a:p>
          <a:p>
            <a:r>
              <a:rPr lang="en-US" dirty="0"/>
              <a:t>When does emissions baseline matter?</a:t>
            </a:r>
          </a:p>
        </p:txBody>
      </p:sp>
    </p:spTree>
    <p:extLst>
      <p:ext uri="{BB962C8B-B14F-4D97-AF65-F5344CB8AC3E}">
        <p14:creationId xmlns:p14="http://schemas.microsoft.com/office/powerpoint/2010/main" val="319202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2112"/>
            <a:ext cx="8229600" cy="4977063"/>
          </a:xfrm>
        </p:spPr>
        <p:txBody>
          <a:bodyPr/>
          <a:lstStyle/>
          <a:p>
            <a:r>
              <a:rPr lang="en-US" dirty="0"/>
              <a:t>Air Quality</a:t>
            </a:r>
          </a:p>
          <a:p>
            <a:pPr lvl="1"/>
            <a:r>
              <a:rPr lang="en-US" dirty="0" smtClean="0"/>
              <a:t>For US, we have 3 RCMs and recommend that people use all three as robustness check</a:t>
            </a:r>
          </a:p>
          <a:p>
            <a:pPr lvl="1"/>
            <a:r>
              <a:rPr lang="en-US" dirty="0"/>
              <a:t>recall that structure and derivation of three RCMs are strongly independent</a:t>
            </a:r>
          </a:p>
          <a:p>
            <a:pPr lvl="1"/>
            <a:r>
              <a:rPr lang="en-US" dirty="0" smtClean="0"/>
              <a:t>For Southern Africa, we have only REACH right now (but plan to create an EASIUR RCM too)</a:t>
            </a:r>
          </a:p>
          <a:p>
            <a:pPr lvl="1"/>
            <a:r>
              <a:rPr lang="en-US" dirty="0" smtClean="0"/>
              <a:t>Gilmore et al</a:t>
            </a:r>
            <a:r>
              <a:rPr lang="en-US" dirty="0"/>
              <a:t>. (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doi.org/10.1088/1748-9326/ab1ab5</a:t>
            </a:r>
            <a:r>
              <a:rPr lang="en-US" dirty="0" smtClean="0"/>
              <a:t>) is a good guide to uncertainty in RCMs</a:t>
            </a:r>
            <a:endParaRPr lang="en-US" dirty="0"/>
          </a:p>
          <a:p>
            <a:r>
              <a:rPr lang="en-US" dirty="0" smtClean="0"/>
              <a:t>Note that air quality uncertainty will often be &lt;&lt; uncertainty from C-R and VSL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6711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 by component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0331" y="1210753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Sulfate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0331" y="1924354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Nitrate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0331" y="2588700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Ammonium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0331" y="4192368"/>
            <a:ext cx="138074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Elemental carbon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0331" y="3252034"/>
            <a:ext cx="138074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Organic carbon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3323" y="5179880"/>
            <a:ext cx="231476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Other: trace metals, crustal, etc.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701540" y="1089660"/>
            <a:ext cx="1783080" cy="195072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362275" y="4110020"/>
            <a:ext cx="2528824" cy="191082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6547104" y="1329994"/>
            <a:ext cx="6385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6703411" y="1443534"/>
            <a:ext cx="2278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Inorganic chemistry pretty well understood / trust the RCM evaluations for uncertainty guidance here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 bwMode="auto">
          <a:xfrm flipH="1">
            <a:off x="3741490" y="4365768"/>
            <a:ext cx="62078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57199" y="4181102"/>
            <a:ext cx="3099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PM (including POA): atmospheric behavior is pretty simple / trust RCM evaluations for uncertainty here / major uncertainty will be emissions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BE68F7-1664-A73C-A161-B941363C606C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931" y="3737992"/>
            <a:ext cx="1384591" cy="4543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77EBAE-AAA8-C52B-5729-CA7D541C2ED5}"/>
              </a:ext>
            </a:extLst>
          </p:cNvPr>
          <p:cNvSpPr txBox="1"/>
          <p:nvPr/>
        </p:nvSpPr>
        <p:spPr>
          <a:xfrm>
            <a:off x="457198" y="2380546"/>
            <a:ext cx="3099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Ammonia: agricultural emissions are poorly quantified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0F3DB-2BBC-3013-955F-173BE0389707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931" y="2773366"/>
            <a:ext cx="114230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AB88A5-F3EF-33F9-2899-FD5433BE126F}"/>
              </a:ext>
            </a:extLst>
          </p:cNvPr>
          <p:cNvSpPr txBox="1"/>
          <p:nvPr/>
        </p:nvSpPr>
        <p:spPr>
          <a:xfrm>
            <a:off x="6891099" y="3638370"/>
            <a:ext cx="22783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Organic chemistry of SOA is poorly understood / needs to be considered on top of RCM uncertainty / we are working on guidance for this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0BA2A4-1639-B77A-E664-108B1FD5302A}"/>
              </a:ext>
            </a:extLst>
          </p:cNvPr>
          <p:cNvCxnSpPr/>
          <p:nvPr/>
        </p:nvCxnSpPr>
        <p:spPr bwMode="auto">
          <a:xfrm>
            <a:off x="6330318" y="3822923"/>
            <a:ext cx="6385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3233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When you download marginal social costs (mortalities/</a:t>
                </a:r>
                <a:r>
                  <a:rPr lang="en-US" dirty="0" err="1" smtClean="0"/>
                  <a:t>tonne</a:t>
                </a:r>
                <a:r>
                  <a:rPr lang="en-US" dirty="0" smtClean="0"/>
                  <a:t>), </a:t>
                </a:r>
                <a:r>
                  <a:rPr lang="en-US" dirty="0"/>
                  <a:t>they </a:t>
                </a:r>
                <a:r>
                  <a:rPr lang="en-US" dirty="0" smtClean="0"/>
                  <a:t>include already:</a:t>
                </a:r>
                <a:endParaRPr lang="en-US" dirty="0"/>
              </a:p>
              <a:p>
                <a:pPr lvl="1"/>
                <a:r>
                  <a:rPr lang="en-US" dirty="0"/>
                  <a:t>epidemiology: C-R function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You are free to </a:t>
                </a:r>
                <a:r>
                  <a:rPr lang="en-US" dirty="0" smtClean="0"/>
                  <a:t>adjust to a different relative risk value, </a:t>
                </a:r>
                <a:r>
                  <a:rPr lang="en-US" i="1" dirty="0" smtClean="0"/>
                  <a:t>R</a:t>
                </a:r>
                <a:r>
                  <a:rPr lang="en-US" dirty="0" smtClean="0"/>
                  <a:t>:</a:t>
                </a:r>
                <a:endParaRPr lang="en-US" dirty="0"/>
              </a:p>
              <a:p>
                <a:pPr lvl="1"/>
                <a:r>
                  <a:rPr lang="en-US" dirty="0"/>
                  <a:t>it’s not difficult</a:t>
                </a:r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𝑚𝑜𝑟𝑡𝑎𝑙𝑖𝑡𝑖𝑒𝑠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𝑡𝑜𝑛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𝑎𝑑𝑗𝑢𝑠𝑡𝑒𝑑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𝑚𝑜𝑟𝑡𝑎𝑙𝑖𝑡𝑖𝑒𝑠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𝑡𝑜𝑛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𝑛𝑒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𝑏𝑎𝑠𝑒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 r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8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Assessment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351" r="44585" b="8905"/>
          <a:stretch/>
        </p:blipFill>
        <p:spPr>
          <a:xfrm>
            <a:off x="38101" y="763868"/>
            <a:ext cx="5089453" cy="51944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1200" y="1555216"/>
            <a:ext cx="2895600" cy="452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n-lt"/>
              </a:rPr>
              <a:t>Air quality models are a way to ask “what if?” questions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Compare a present “baseline” to lower emissions under a control policy</a:t>
            </a:r>
          </a:p>
          <a:p>
            <a:endParaRPr lang="en-US" sz="2400" dirty="0">
              <a:latin typeface="+mn-lt"/>
            </a:endParaRPr>
          </a:p>
          <a:p>
            <a:r>
              <a:rPr lang="en-US" sz="2400" dirty="0">
                <a:latin typeface="+mn-lt"/>
              </a:rPr>
              <a:t>Quantify changes in concentrations and health</a:t>
            </a:r>
          </a:p>
        </p:txBody>
      </p:sp>
    </p:spTree>
    <p:extLst>
      <p:ext uri="{BB962C8B-B14F-4D97-AF65-F5344CB8AC3E}">
        <p14:creationId xmlns:p14="http://schemas.microsoft.com/office/powerpoint/2010/main" val="41035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C-R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Epi studies provide relative risk, </a:t>
                </a:r>
                <a:r>
                  <a:rPr lang="en-US" i="1" dirty="0"/>
                  <a:t>R</a:t>
                </a:r>
              </a:p>
              <a:p>
                <a:pPr lvl="1"/>
                <a:r>
                  <a:rPr lang="en-US" dirty="0"/>
                  <a:t>ACS: </a:t>
                </a:r>
                <a:r>
                  <a:rPr lang="en-US" i="1" dirty="0"/>
                  <a:t>R</a:t>
                </a:r>
                <a:r>
                  <a:rPr lang="en-US" dirty="0"/>
                  <a:t> = 1.06 (1.04-1.08, 95</a:t>
                </a:r>
                <a:r>
                  <a:rPr lang="en-US" baseline="30000" dirty="0"/>
                  <a:t>th</a:t>
                </a:r>
                <a:r>
                  <a:rPr lang="en-US" dirty="0"/>
                  <a:t> CI) </a:t>
                </a:r>
              </a:p>
              <a:p>
                <a:pPr lvl="2"/>
                <a:r>
                  <a:rPr lang="en-US" dirty="0"/>
                  <a:t>(</a:t>
                </a:r>
                <a:r>
                  <a:rPr lang="en-US" dirty="0" err="1"/>
                  <a:t>Krewski</a:t>
                </a:r>
                <a:r>
                  <a:rPr lang="en-US" dirty="0"/>
                  <a:t> et al. 2009)</a:t>
                </a:r>
              </a:p>
              <a:p>
                <a:pPr lvl="1"/>
                <a:r>
                  <a:rPr lang="en-US" dirty="0"/>
                  <a:t>H6C: </a:t>
                </a:r>
                <a:r>
                  <a:rPr lang="en-US" i="1" dirty="0"/>
                  <a:t>R</a:t>
                </a:r>
                <a:r>
                  <a:rPr lang="en-US" dirty="0"/>
                  <a:t> = 1.14 (1.07-1.22, 95</a:t>
                </a:r>
                <a:r>
                  <a:rPr lang="en-US" baseline="30000" dirty="0"/>
                  <a:t>th</a:t>
                </a:r>
                <a:r>
                  <a:rPr lang="en-US" dirty="0"/>
                  <a:t> CI)</a:t>
                </a:r>
              </a:p>
              <a:p>
                <a:pPr lvl="2"/>
                <a:r>
                  <a:rPr lang="en-US" dirty="0"/>
                  <a:t>(</a:t>
                </a:r>
                <a:r>
                  <a:rPr lang="en-US" dirty="0" err="1"/>
                  <a:t>Lepeule</a:t>
                </a:r>
                <a:r>
                  <a:rPr lang="en-US" dirty="0"/>
                  <a:t> et al. 2012</a:t>
                </a:r>
                <a:r>
                  <a:rPr lang="en-US" dirty="0" smtClean="0"/>
                  <a:t>)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𝑎𝑑𝑗𝑢𝑠𝑡𝑒𝑑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𝑏𝑎𝑠𝑒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dirty="0"/>
                  <a:t>e.g. for ACS→H6C: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.14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.06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=2.3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h𝑖𝑔h𝑒𝑟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(This uses linear approximation to C-R function; resulting error is only 5-10% … good enough)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 r="-2074" b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83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VSL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usually be starting with some recommended VSL value from literature</a:t>
            </a:r>
          </a:p>
          <a:p>
            <a:r>
              <a:rPr lang="en-US" dirty="0" smtClean="0"/>
              <a:t>Several </a:t>
            </a:r>
            <a:r>
              <a:rPr lang="en-US" dirty="0"/>
              <a:t>reasons you might want to change</a:t>
            </a:r>
          </a:p>
          <a:p>
            <a:pPr lvl="1"/>
            <a:r>
              <a:rPr lang="en-US" dirty="0"/>
              <a:t>1) </a:t>
            </a:r>
            <a:r>
              <a:rPr lang="en-US" dirty="0" smtClean="0"/>
              <a:t>assess uncertainty </a:t>
            </a:r>
            <a:r>
              <a:rPr lang="en-US" dirty="0"/>
              <a:t>in underlying VSL</a:t>
            </a:r>
          </a:p>
          <a:p>
            <a:pPr lvl="1"/>
            <a:r>
              <a:rPr lang="en-US" dirty="0"/>
              <a:t>2) economic growth increases </a:t>
            </a:r>
            <a:r>
              <a:rPr lang="en-US" dirty="0" smtClean="0"/>
              <a:t>willingness-to-pay</a:t>
            </a:r>
          </a:p>
          <a:p>
            <a:pPr lvl="1"/>
            <a:r>
              <a:rPr lang="en-US" dirty="0" smtClean="0"/>
              <a:t>3) apply to different country; adjust for per capita income</a:t>
            </a:r>
            <a:endParaRPr lang="en-US" dirty="0"/>
          </a:p>
          <a:p>
            <a:pPr lvl="1"/>
            <a:r>
              <a:rPr lang="en-US" dirty="0"/>
              <a:t>4</a:t>
            </a:r>
            <a:r>
              <a:rPr lang="en-US" dirty="0" smtClean="0"/>
              <a:t>) </a:t>
            </a:r>
            <a:r>
              <a:rPr lang="en-US" dirty="0"/>
              <a:t>inflation: changing dollar </a:t>
            </a:r>
            <a:r>
              <a:rPr lang="en-US" dirty="0" smtClean="0"/>
              <a:t>year</a:t>
            </a:r>
          </a:p>
          <a:p>
            <a:pPr lvl="1"/>
            <a:endParaRPr lang="en-US" dirty="0"/>
          </a:p>
          <a:p>
            <a:r>
              <a:rPr lang="en-US" dirty="0" smtClean="0"/>
              <a:t>Reminder: these were addressed earlier in section on VSL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62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4B4C-6F5A-4DCA-876B-C331B6E5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and Uncertainty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AA33C-832A-425C-8BF3-8489185E55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Public policy analysis tends to deal with much higher level of uncertainties than physics lab</a:t>
            </a:r>
          </a:p>
          <a:p>
            <a:endParaRPr lang="en-US" dirty="0"/>
          </a:p>
          <a:p>
            <a:r>
              <a:rPr lang="en-US" dirty="0"/>
              <a:t>We just reviewed how to </a:t>
            </a:r>
            <a:r>
              <a:rPr lang="en-US" b="1" u="sng" dirty="0"/>
              <a:t>quantify uncertainty</a:t>
            </a:r>
            <a:r>
              <a:rPr lang="en-US" dirty="0"/>
              <a:t> related to benefits of a policy</a:t>
            </a:r>
          </a:p>
          <a:p>
            <a:endParaRPr lang="en-US" dirty="0"/>
          </a:p>
          <a:p>
            <a:r>
              <a:rPr lang="en-US" dirty="0"/>
              <a:t>Now we need to discuss what uncertainty is “too much” and whether a proposed decision is “ok” in a robust sense.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3CFAF-26DB-416D-A12B-19DC893A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57DC4153-C4FB-0646-9C09-145E6438B4A2}" type="datetime1">
              <a:rPr lang="en-US" smtClean="0"/>
              <a:pPr>
                <a:defRPr/>
              </a:pPr>
              <a:t>10/4/2022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A638B-D487-46A9-9D91-BE612850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B6DE3EA8-76D2-114C-BC27-0FC985C985D1}" type="slidenum">
              <a:rPr lang="en-US" smtClean="0"/>
              <a:pPr>
                <a:defRPr/>
              </a:pPr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3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73E9D-D797-76BE-0D04-729F258B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Robust Decision?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6A407-C59D-3812-A2DF-EF3F3D4D8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Robust = </a:t>
            </a:r>
          </a:p>
          <a:p>
            <a:endParaRPr lang="en-US" dirty="0"/>
          </a:p>
          <a:p>
            <a:pPr lvl="1"/>
            <a:r>
              <a:rPr lang="en-US" dirty="0"/>
              <a:t>If we pursue this decision (or policy),</a:t>
            </a:r>
          </a:p>
          <a:p>
            <a:pPr lvl="1"/>
            <a:r>
              <a:rPr lang="en-US" dirty="0"/>
              <a:t>Despite considerable uncertainties (even 2-10x)</a:t>
            </a:r>
          </a:p>
          <a:p>
            <a:pPr lvl="1"/>
            <a:r>
              <a:rPr lang="en-US" dirty="0"/>
              <a:t>We are sure (or highly confident) that the public is better off as a result</a:t>
            </a:r>
          </a:p>
          <a:p>
            <a:pPr lvl="1"/>
            <a:endParaRPr lang="en-US" dirty="0"/>
          </a:p>
          <a:p>
            <a:r>
              <a:rPr lang="en-US" dirty="0"/>
              <a:t>i.e. we don’t need precise values for costs or benefits … just confidence that benefits &gt; costs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24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4B4C-6F5A-4DCA-876B-C331B6E5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an “acceptable” level of uncertainty??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AA33C-832A-425C-8BF3-8489185E55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It depends on the problem…</a:t>
            </a:r>
          </a:p>
          <a:p>
            <a:endParaRPr lang="en-US" sz="2400" dirty="0"/>
          </a:p>
          <a:p>
            <a:r>
              <a:rPr lang="en-US" sz="2400" dirty="0"/>
              <a:t>We want to do technical and policy analysis to </a:t>
            </a:r>
            <a:r>
              <a:rPr lang="en-US" sz="2400" b="1" u="sng" dirty="0"/>
              <a:t>inform a decision</a:t>
            </a:r>
          </a:p>
          <a:p>
            <a:pPr lvl="1"/>
            <a:r>
              <a:rPr lang="en-US" sz="2000" dirty="0"/>
              <a:t>Should I choose option A, B, or C?</a:t>
            </a:r>
          </a:p>
          <a:p>
            <a:pPr lvl="1"/>
            <a:r>
              <a:rPr lang="en-US" sz="2000" dirty="0"/>
              <a:t>Is this proposed policy better than the status quo?</a:t>
            </a:r>
          </a:p>
          <a:p>
            <a:r>
              <a:rPr lang="en-US" sz="2400" dirty="0"/>
              <a:t>The </a:t>
            </a:r>
            <a:r>
              <a:rPr lang="en-US" sz="2400" b="1" u="sng" dirty="0"/>
              <a:t>decision context</a:t>
            </a:r>
            <a:r>
              <a:rPr lang="en-US" sz="2400" dirty="0"/>
              <a:t> makes all the difference here</a:t>
            </a:r>
          </a:p>
          <a:p>
            <a:pPr lvl="1"/>
            <a:r>
              <a:rPr lang="en-US" sz="2000" dirty="0"/>
              <a:t>When you know enough to be fairly confident about a recommendation, your uncertainty is “acceptable”</a:t>
            </a:r>
          </a:p>
          <a:p>
            <a:r>
              <a:rPr lang="en-US" sz="2400" dirty="0"/>
              <a:t>Start with the decision … then do the 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3CFAF-26DB-416D-A12B-19DC893A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57DC4153-C4FB-0646-9C09-145E6438B4A2}" type="datetime1">
              <a:rPr lang="en-US" smtClean="0"/>
              <a:pPr>
                <a:defRPr/>
              </a:pPr>
              <a:t>10/4/2022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A638B-D487-46A9-9D91-BE612850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B6DE3EA8-76D2-114C-BC27-0FC985C985D1}" type="slidenum">
              <a:rPr lang="en-US" smtClean="0"/>
              <a:pPr>
                <a:defRPr/>
              </a:pPr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8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A01F-C2B1-4FE6-89C3-6CAC17B8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Benefits of Prevented Air Pollution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98E51-E0D8-47A7-8588-E6EB08E9424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5254752" cy="4495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𝑀𝑜𝑛𝑒𝑡𝑖𝑧𝑒𝑑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𝑑𝑎𝑚𝑎𝑔𝑒𝑠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𝐸𝑥𝑝𝑜𝑠𝑒𝑑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𝑃𝑜𝑙𝑙𝑢𝑡𝑎𝑛𝑡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𝑐𝑜𝑛𝑐𝑒𝑛𝑡𝑟𝑎𝑡𝑖𝑜𝑛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𝐵𝑎𝑠𝑒𝑙𝑖𝑛𝑒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𝑚𝑜𝑟𝑡𝑎𝑙𝑖𝑡𝑦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𝑅𝑒𝑙𝑎𝑡𝑖𝑣𝑒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𝑟𝑖𝑠𝑘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𝑉𝑆𝐿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98E51-E0D8-47A7-8588-E6EB08E94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5254752" cy="4495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176A-F134-4F34-937A-CA7286F9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57DC4153-C4FB-0646-9C09-145E6438B4A2}" type="datetime1">
              <a:rPr lang="en-US" smtClean="0"/>
              <a:pPr>
                <a:defRPr/>
              </a:pPr>
              <a:t>10/4/2022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CB9F0-4ECD-4DC7-809B-02D0014D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B6DE3EA8-76D2-114C-BC27-0FC985C985D1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332FE-825F-4504-B0D1-5535933C0C28}"/>
              </a:ext>
            </a:extLst>
          </p:cNvPr>
          <p:cNvSpPr txBox="1"/>
          <p:nvPr/>
        </p:nvSpPr>
        <p:spPr>
          <a:xfrm>
            <a:off x="266700" y="4716463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Baseline mortality rate (# deaths per year per 100,000 people)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Relative risk (% increase in mortality per unit pollution)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VSL (Value of statistical life, willingness to pay in $ to reduce mortality risks)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7651A-116D-4E10-8092-3D754B66D343}"/>
              </a:ext>
            </a:extLst>
          </p:cNvPr>
          <p:cNvSpPr txBox="1"/>
          <p:nvPr/>
        </p:nvSpPr>
        <p:spPr>
          <a:xfrm>
            <a:off x="6486427" y="1939271"/>
            <a:ext cx="2209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biggest uncertainties?</a:t>
            </a:r>
          </a:p>
          <a:p>
            <a:endParaRPr lang="en-US" dirty="0"/>
          </a:p>
          <a:p>
            <a:r>
              <a:rPr lang="en-US" dirty="0"/>
              <a:t>How big?</a:t>
            </a:r>
          </a:p>
        </p:txBody>
      </p:sp>
    </p:spTree>
    <p:extLst>
      <p:ext uri="{BB962C8B-B14F-4D97-AF65-F5344CB8AC3E}">
        <p14:creationId xmlns:p14="http://schemas.microsoft.com/office/powerpoint/2010/main" val="386109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A01F-C2B1-4FE6-89C3-6CAC17B8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Benefits of Prevented Air Pollution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98E51-E0D8-47A7-8588-E6EB08E94246}"/>
                  </a:ext>
                </a:extLst>
              </p:cNvPr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5254752" cy="4495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𝑀𝑜𝑛𝑒𝑡𝑖𝑧𝑒𝑑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𝑑𝑎𝑚𝑎𝑔𝑒𝑠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𝐸𝑥𝑝𝑜𝑠𝑒𝑑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𝑝𝑜𝑝𝑢𝑙𝑎𝑡𝑖𝑜𝑛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𝐵𝑎𝑠𝑒𝑙𝑖𝑛𝑒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𝑚𝑜𝑟𝑡𝑎𝑙𝑖𝑡𝑦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𝑃𝑜𝑙𝑙𝑢𝑡𝑎𝑛𝑡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𝑐𝑜𝑛𝑐𝑒𝑛𝑡𝑟𝑎𝑡𝑖𝑜𝑛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𝑅𝑒𝑙𝑎𝑡𝑖𝑣𝑒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𝑟𝑖𝑠𝑘</m:t>
                          </m: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𝑉𝑆𝐿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998E51-E0D8-47A7-8588-E6EB08E942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5254752" cy="44958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176A-F134-4F34-937A-CA7286F9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57DC4153-C4FB-0646-9C09-145E6438B4A2}" type="datetime1">
              <a:rPr lang="en-US" smtClean="0"/>
              <a:pPr>
                <a:defRPr/>
              </a:pPr>
              <a:t>10/4/2022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CB9F0-4ECD-4DC7-809B-02D0014D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B6DE3EA8-76D2-114C-BC27-0FC985C985D1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332FE-825F-4504-B0D1-5535933C0C28}"/>
              </a:ext>
            </a:extLst>
          </p:cNvPr>
          <p:cNvSpPr txBox="1"/>
          <p:nvPr/>
        </p:nvSpPr>
        <p:spPr>
          <a:xfrm>
            <a:off x="266700" y="4716463"/>
            <a:ext cx="746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Baseline mortality rate (# deaths per year per 100,000 people)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Relative risk (% increase in mortality per unit pollution)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VSL (Value of statistical life, willingness to pay in $ to reduce mortality risks)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B7651A-116D-4E10-8092-3D754B66D343}"/>
              </a:ext>
            </a:extLst>
          </p:cNvPr>
          <p:cNvSpPr txBox="1"/>
          <p:nvPr/>
        </p:nvSpPr>
        <p:spPr>
          <a:xfrm>
            <a:off x="6486427" y="1939271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are the biggest uncertainties?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E73664B-1D86-4ECA-ABDF-7B6F5AA509BB}"/>
              </a:ext>
            </a:extLst>
          </p:cNvPr>
          <p:cNvCxnSpPr/>
          <p:nvPr/>
        </p:nvCxnSpPr>
        <p:spPr>
          <a:xfrm flipH="1">
            <a:off x="4800600" y="36576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DB093E-E6FE-4C3B-B9C9-D3A2D293F4E1}"/>
              </a:ext>
            </a:extLst>
          </p:cNvPr>
          <p:cNvCxnSpPr/>
          <p:nvPr/>
        </p:nvCxnSpPr>
        <p:spPr>
          <a:xfrm flipH="1">
            <a:off x="4800600" y="4114800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EB626E-E67D-4506-8263-B4977DB0A63F}"/>
              </a:ext>
            </a:extLst>
          </p:cNvPr>
          <p:cNvSpPr txBox="1"/>
          <p:nvPr/>
        </p:nvSpPr>
        <p:spPr>
          <a:xfrm>
            <a:off x="6096000" y="3429000"/>
            <a:ext cx="2435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~a factor of two*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7298EF-EBC2-4F5E-B7B0-6F434E18D29F}"/>
              </a:ext>
            </a:extLst>
          </p:cNvPr>
          <p:cNvSpPr txBox="1"/>
          <p:nvPr/>
        </p:nvSpPr>
        <p:spPr>
          <a:xfrm>
            <a:off x="6096000" y="3881735"/>
            <a:ext cx="2435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~order of magnitude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7436C1-DEAF-4412-90FC-7C2AFC20C095}"/>
              </a:ext>
            </a:extLst>
          </p:cNvPr>
          <p:cNvSpPr txBox="1"/>
          <p:nvPr/>
        </p:nvSpPr>
        <p:spPr>
          <a:xfrm>
            <a:off x="258844" y="6234963"/>
            <a:ext cx="644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*for fine particulate matter</a:t>
            </a:r>
          </a:p>
        </p:txBody>
      </p:sp>
    </p:spTree>
    <p:extLst>
      <p:ext uri="{BB962C8B-B14F-4D97-AF65-F5344CB8AC3E}">
        <p14:creationId xmlns:p14="http://schemas.microsoft.com/office/powerpoint/2010/main" val="135255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CA01F-C2B1-4FE6-89C3-6CAC17B8C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Example: Benefits of Prevented Air Pollution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176A-F134-4F34-937A-CA7286F9ED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57DC4153-C4FB-0646-9C09-145E6438B4A2}" type="datetime1">
              <a:rPr lang="en-US" smtClean="0"/>
              <a:pPr>
                <a:defRPr/>
              </a:pPr>
              <a:t>10/4/2022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CB9F0-4ECD-4DC7-809B-02D0014D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B6DE3EA8-76D2-114C-BC27-0FC985C985D1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48AAC1-09EA-404C-9813-EBF577D7EAE8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845552" cy="4495800"/>
          </a:xfrm>
        </p:spPr>
        <p:txBody>
          <a:bodyPr/>
          <a:lstStyle/>
          <a:p>
            <a:r>
              <a:rPr lang="en-US" dirty="0"/>
              <a:t>Estimated benefits from any air pollution reduction have uncertainty of probably an order of magnitude</a:t>
            </a:r>
          </a:p>
          <a:p>
            <a:endParaRPr lang="en-US" dirty="0"/>
          </a:p>
          <a:p>
            <a:r>
              <a:rPr lang="en-US" dirty="0"/>
              <a:t>However, the benefits are often 100x as large as the costs</a:t>
            </a:r>
          </a:p>
          <a:p>
            <a:endParaRPr lang="en-US" dirty="0"/>
          </a:p>
          <a:p>
            <a:r>
              <a:rPr lang="en-US" dirty="0"/>
              <a:t>Despite uncertainties that seem large, we can (sometimes) be quite confident about decisions…</a:t>
            </a:r>
          </a:p>
        </p:txBody>
      </p:sp>
    </p:spTree>
    <p:extLst>
      <p:ext uri="{BB962C8B-B14F-4D97-AF65-F5344CB8AC3E}">
        <p14:creationId xmlns:p14="http://schemas.microsoft.com/office/powerpoint/2010/main" val="108532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1698-3976-4199-A07C-AB406529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370"/>
            <a:ext cx="8229600" cy="609600"/>
          </a:xfrm>
        </p:spPr>
        <p:txBody>
          <a:bodyPr/>
          <a:lstStyle/>
          <a:p>
            <a:r>
              <a:rPr lang="en-US" sz="2400" dirty="0"/>
              <a:t>What about when the uncertainty does affect my decision?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2FADE-1F3B-4009-B168-438D8DEE3A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566117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57DC4153-C4FB-0646-9C09-145E6438B4A2}" type="datetime1">
              <a:rPr lang="en-US" smtClean="0"/>
              <a:pPr>
                <a:defRPr/>
              </a:pPr>
              <a:t>10/4/2022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B4DDF1-AFE5-40DD-9DC7-3CBEBB0CEE90}"/>
              </a:ext>
            </a:extLst>
          </p:cNvPr>
          <p:cNvCxnSpPr/>
          <p:nvPr/>
        </p:nvCxnSpPr>
        <p:spPr>
          <a:xfrm flipV="1">
            <a:off x="1752600" y="1393970"/>
            <a:ext cx="0" cy="381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0DA612-9063-49F8-8B32-DF0557415A19}"/>
              </a:ext>
            </a:extLst>
          </p:cNvPr>
          <p:cNvCxnSpPr>
            <a:cxnSpLocks/>
          </p:cNvCxnSpPr>
          <p:nvPr/>
        </p:nvCxnSpPr>
        <p:spPr>
          <a:xfrm>
            <a:off x="1752600" y="5203970"/>
            <a:ext cx="6019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A34EF0-6AC6-427E-9F5A-6D2313EB7BC4}"/>
              </a:ext>
            </a:extLst>
          </p:cNvPr>
          <p:cNvSpPr txBox="1"/>
          <p:nvPr/>
        </p:nvSpPr>
        <p:spPr>
          <a:xfrm>
            <a:off x="180111" y="1317770"/>
            <a:ext cx="1458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“Value” of a decision (e.g. Benefits minus costs)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CB8B5-1BE8-4F0D-B69E-22A47135B0B0}"/>
              </a:ext>
            </a:extLst>
          </p:cNvPr>
          <p:cNvSpPr txBox="1"/>
          <p:nvPr/>
        </p:nvSpPr>
        <p:spPr>
          <a:xfrm>
            <a:off x="7848601" y="4643403"/>
            <a:ext cx="129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uncertain parameter (e.g. VSL)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A24C05-8B9E-4CC4-96CB-367A8FA1BA25}"/>
              </a:ext>
            </a:extLst>
          </p:cNvPr>
          <p:cNvCxnSpPr/>
          <p:nvPr/>
        </p:nvCxnSpPr>
        <p:spPr>
          <a:xfrm flipV="1">
            <a:off x="2209800" y="3146570"/>
            <a:ext cx="5105400" cy="1143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F07B46-632B-453C-BB0D-ABD563A32DD9}"/>
              </a:ext>
            </a:extLst>
          </p:cNvPr>
          <p:cNvCxnSpPr>
            <a:cxnSpLocks/>
          </p:cNvCxnSpPr>
          <p:nvPr/>
        </p:nvCxnSpPr>
        <p:spPr>
          <a:xfrm flipV="1">
            <a:off x="2514600" y="1698770"/>
            <a:ext cx="4914900" cy="320040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C95A30-4247-4EBC-BDBA-E9958B8025CC}"/>
              </a:ext>
            </a:extLst>
          </p:cNvPr>
          <p:cNvSpPr txBox="1"/>
          <p:nvPr/>
        </p:nvSpPr>
        <p:spPr>
          <a:xfrm>
            <a:off x="7543799" y="1514104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7B239-56C2-42BA-82FC-00AC8331B853}"/>
              </a:ext>
            </a:extLst>
          </p:cNvPr>
          <p:cNvSpPr txBox="1"/>
          <p:nvPr/>
        </p:nvSpPr>
        <p:spPr>
          <a:xfrm>
            <a:off x="7543798" y="2971171"/>
            <a:ext cx="1485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B (might be doing nothing)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13FD75-3E37-4D02-ADB1-5C2B7879107E}"/>
              </a:ext>
            </a:extLst>
          </p:cNvPr>
          <p:cNvCxnSpPr>
            <a:cxnSpLocks/>
          </p:cNvCxnSpPr>
          <p:nvPr/>
        </p:nvCxnSpPr>
        <p:spPr>
          <a:xfrm>
            <a:off x="4114800" y="1277031"/>
            <a:ext cx="0" cy="47492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398979A-1B78-47CC-9A81-A94DCA0AE678}"/>
              </a:ext>
            </a:extLst>
          </p:cNvPr>
          <p:cNvSpPr txBox="1"/>
          <p:nvPr/>
        </p:nvSpPr>
        <p:spPr>
          <a:xfrm>
            <a:off x="2667001" y="5395450"/>
            <a:ext cx="129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B is preferred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430CB7-D32D-4888-8AE8-8B27AA8C4FAE}"/>
              </a:ext>
            </a:extLst>
          </p:cNvPr>
          <p:cNvSpPr txBox="1"/>
          <p:nvPr/>
        </p:nvSpPr>
        <p:spPr>
          <a:xfrm>
            <a:off x="4545447" y="5381991"/>
            <a:ext cx="129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A is preferred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41C9F8-63FE-4F33-A3EE-FC11794B9A37}"/>
              </a:ext>
            </a:extLst>
          </p:cNvPr>
          <p:cNvSpPr txBox="1"/>
          <p:nvPr/>
        </p:nvSpPr>
        <p:spPr>
          <a:xfrm>
            <a:off x="248227" y="5416452"/>
            <a:ext cx="145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“Crossover” analysis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F66CC0D-8936-4A27-8C98-F7ED23F1EB49}"/>
              </a:ext>
            </a:extLst>
          </p:cNvPr>
          <p:cNvSpPr/>
          <p:nvPr/>
        </p:nvSpPr>
        <p:spPr>
          <a:xfrm>
            <a:off x="1646383" y="5661170"/>
            <a:ext cx="868216" cy="1523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95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27" grpId="0"/>
      <p:bldP spid="28" grpId="0"/>
      <p:bldP spid="2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1698-3976-4199-A07C-AB406529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370"/>
            <a:ext cx="8229600" cy="609600"/>
          </a:xfrm>
        </p:spPr>
        <p:txBody>
          <a:bodyPr/>
          <a:lstStyle/>
          <a:p>
            <a:r>
              <a:rPr lang="en-US" sz="2400" dirty="0"/>
              <a:t>What about when the uncertainty does affect my decision?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2FADE-1F3B-4009-B168-438D8DEE3A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566117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57DC4153-C4FB-0646-9C09-145E6438B4A2}" type="datetime1">
              <a:rPr lang="en-US" smtClean="0"/>
              <a:pPr>
                <a:defRPr/>
              </a:pPr>
              <a:t>10/4/2022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B4DDF1-AFE5-40DD-9DC7-3CBEBB0CEE90}"/>
              </a:ext>
            </a:extLst>
          </p:cNvPr>
          <p:cNvCxnSpPr/>
          <p:nvPr/>
        </p:nvCxnSpPr>
        <p:spPr>
          <a:xfrm flipV="1">
            <a:off x="1752600" y="1393970"/>
            <a:ext cx="0" cy="381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0DA612-9063-49F8-8B32-DF0557415A19}"/>
              </a:ext>
            </a:extLst>
          </p:cNvPr>
          <p:cNvCxnSpPr>
            <a:cxnSpLocks/>
          </p:cNvCxnSpPr>
          <p:nvPr/>
        </p:nvCxnSpPr>
        <p:spPr>
          <a:xfrm>
            <a:off x="1752600" y="5203970"/>
            <a:ext cx="6019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A34EF0-6AC6-427E-9F5A-6D2313EB7BC4}"/>
              </a:ext>
            </a:extLst>
          </p:cNvPr>
          <p:cNvSpPr txBox="1"/>
          <p:nvPr/>
        </p:nvSpPr>
        <p:spPr>
          <a:xfrm>
            <a:off x="180111" y="1317770"/>
            <a:ext cx="1458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“Value” of a decision (e.g. Benefits minus costs)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CB8B5-1BE8-4F0D-B69E-22A47135B0B0}"/>
              </a:ext>
            </a:extLst>
          </p:cNvPr>
          <p:cNvSpPr txBox="1"/>
          <p:nvPr/>
        </p:nvSpPr>
        <p:spPr>
          <a:xfrm>
            <a:off x="7848601" y="4643403"/>
            <a:ext cx="129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uncertain parameter (e.g. VSL)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A24C05-8B9E-4CC4-96CB-367A8FA1BA25}"/>
              </a:ext>
            </a:extLst>
          </p:cNvPr>
          <p:cNvCxnSpPr/>
          <p:nvPr/>
        </p:nvCxnSpPr>
        <p:spPr>
          <a:xfrm flipV="1">
            <a:off x="2209800" y="3146570"/>
            <a:ext cx="5105400" cy="1143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F07B46-632B-453C-BB0D-ABD563A32DD9}"/>
              </a:ext>
            </a:extLst>
          </p:cNvPr>
          <p:cNvCxnSpPr>
            <a:cxnSpLocks/>
          </p:cNvCxnSpPr>
          <p:nvPr/>
        </p:nvCxnSpPr>
        <p:spPr>
          <a:xfrm flipV="1">
            <a:off x="2514600" y="1698770"/>
            <a:ext cx="4914900" cy="320040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C95A30-4247-4EBC-BDBA-E9958B8025CC}"/>
              </a:ext>
            </a:extLst>
          </p:cNvPr>
          <p:cNvSpPr txBox="1"/>
          <p:nvPr/>
        </p:nvSpPr>
        <p:spPr>
          <a:xfrm>
            <a:off x="7543799" y="1514104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7B239-56C2-42BA-82FC-00AC8331B853}"/>
              </a:ext>
            </a:extLst>
          </p:cNvPr>
          <p:cNvSpPr txBox="1"/>
          <p:nvPr/>
        </p:nvSpPr>
        <p:spPr>
          <a:xfrm>
            <a:off x="7543798" y="2971171"/>
            <a:ext cx="14859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B (might be doing nothing)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13FD75-3E37-4D02-ADB1-5C2B7879107E}"/>
              </a:ext>
            </a:extLst>
          </p:cNvPr>
          <p:cNvCxnSpPr>
            <a:cxnSpLocks/>
          </p:cNvCxnSpPr>
          <p:nvPr/>
        </p:nvCxnSpPr>
        <p:spPr>
          <a:xfrm>
            <a:off x="4114800" y="1277031"/>
            <a:ext cx="0" cy="4749264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398979A-1B78-47CC-9A81-A94DCA0AE678}"/>
              </a:ext>
            </a:extLst>
          </p:cNvPr>
          <p:cNvSpPr txBox="1"/>
          <p:nvPr/>
        </p:nvSpPr>
        <p:spPr>
          <a:xfrm>
            <a:off x="2667001" y="5395450"/>
            <a:ext cx="129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B is preferred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430CB7-D32D-4888-8AE8-8B27AA8C4FAE}"/>
              </a:ext>
            </a:extLst>
          </p:cNvPr>
          <p:cNvSpPr txBox="1"/>
          <p:nvPr/>
        </p:nvSpPr>
        <p:spPr>
          <a:xfrm>
            <a:off x="4545447" y="5381991"/>
            <a:ext cx="1295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A is preferred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41C9F8-63FE-4F33-A3EE-FC11794B9A37}"/>
              </a:ext>
            </a:extLst>
          </p:cNvPr>
          <p:cNvSpPr txBox="1"/>
          <p:nvPr/>
        </p:nvSpPr>
        <p:spPr>
          <a:xfrm>
            <a:off x="248227" y="5416452"/>
            <a:ext cx="145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“Crossover” analysis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9F66CC0D-8936-4A27-8C98-F7ED23F1EB49}"/>
              </a:ext>
            </a:extLst>
          </p:cNvPr>
          <p:cNvSpPr/>
          <p:nvPr/>
        </p:nvSpPr>
        <p:spPr>
          <a:xfrm>
            <a:off x="1646383" y="5661170"/>
            <a:ext cx="868216" cy="1523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D7341-F0B7-67DE-2A1F-DF894B95E7AA}"/>
              </a:ext>
            </a:extLst>
          </p:cNvPr>
          <p:cNvSpPr/>
          <p:nvPr/>
        </p:nvSpPr>
        <p:spPr>
          <a:xfrm>
            <a:off x="5372101" y="1883437"/>
            <a:ext cx="1600200" cy="3320534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86D986-CF81-ACBD-B057-A229A4A87205}"/>
              </a:ext>
            </a:extLst>
          </p:cNvPr>
          <p:cNvCxnSpPr/>
          <p:nvPr/>
        </p:nvCxnSpPr>
        <p:spPr bwMode="auto">
          <a:xfrm>
            <a:off x="5372101" y="1698770"/>
            <a:ext cx="16002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02DEAF-C226-F0CA-D6B5-A85F8A642766}"/>
              </a:ext>
            </a:extLst>
          </p:cNvPr>
          <p:cNvSpPr txBox="1"/>
          <p:nvPr/>
        </p:nvSpPr>
        <p:spPr>
          <a:xfrm>
            <a:off x="5314952" y="969037"/>
            <a:ext cx="171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Range of values (e.g. VSL)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F5AC98-FB4D-EC98-F5B6-090A2DDCAB7B}"/>
              </a:ext>
            </a:extLst>
          </p:cNvPr>
          <p:cNvSpPr txBox="1"/>
          <p:nvPr/>
        </p:nvSpPr>
        <p:spPr>
          <a:xfrm>
            <a:off x="2062012" y="1449532"/>
            <a:ext cx="2890988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If the range of VSL values is as shown, Option A is always better than Option B, so we should select it with confidence</a:t>
            </a:r>
          </a:p>
        </p:txBody>
      </p:sp>
    </p:spTree>
    <p:extLst>
      <p:ext uri="{BB962C8B-B14F-4D97-AF65-F5344CB8AC3E}">
        <p14:creationId xmlns:p14="http://schemas.microsoft.com/office/powerpoint/2010/main" val="366085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27" grpId="0"/>
      <p:bldP spid="28" grpId="0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We Start…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Many kinds of air pollution</a:t>
            </a:r>
          </a:p>
          <a:p>
            <a:r>
              <a:rPr lang="en-US" sz="2400" dirty="0"/>
              <a:t>Many kinds of damage</a:t>
            </a:r>
          </a:p>
          <a:p>
            <a:pPr lvl="1"/>
            <a:r>
              <a:rPr lang="en-US" sz="2000" dirty="0"/>
              <a:t>premature mortality (death), sickness, lost productivity, crop damages, visibility degradation, ecosystem damages, etc.</a:t>
            </a:r>
          </a:p>
          <a:p>
            <a:pPr lvl="1"/>
            <a:endParaRPr lang="en-US" sz="2000" dirty="0"/>
          </a:p>
          <a:p>
            <a:r>
              <a:rPr lang="en-US" sz="2400" dirty="0"/>
              <a:t>In this presentation, we are going to focus exclusively on </a:t>
            </a:r>
            <a:r>
              <a:rPr lang="en-US" sz="2400" b="1" u="sng" dirty="0"/>
              <a:t>premature mortality caused by PM</a:t>
            </a:r>
            <a:r>
              <a:rPr lang="en-US" sz="2400" b="1" u="sng" baseline="-25000" dirty="0"/>
              <a:t>2.5</a:t>
            </a:r>
            <a:r>
              <a:rPr lang="en-US" sz="2400" dirty="0"/>
              <a:t> (and its precursors)</a:t>
            </a:r>
          </a:p>
          <a:p>
            <a:endParaRPr lang="en-US" sz="2400" dirty="0"/>
          </a:p>
          <a:p>
            <a:r>
              <a:rPr lang="en-US" sz="2400" dirty="0"/>
              <a:t>Justified because this is &gt;90% of monetized damages in cost-benefit analysis</a:t>
            </a:r>
          </a:p>
          <a:p>
            <a:r>
              <a:rPr lang="en-US" sz="2400" dirty="0"/>
              <a:t>The same techniques can be applied to other air pollutants and damages</a:t>
            </a:r>
          </a:p>
        </p:txBody>
      </p:sp>
    </p:spTree>
    <p:extLst>
      <p:ext uri="{BB962C8B-B14F-4D97-AF65-F5344CB8AC3E}">
        <p14:creationId xmlns:p14="http://schemas.microsoft.com/office/powerpoint/2010/main" val="225058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5B4D1-6374-49A4-AC38-CB988993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B6DE3EA8-76D2-114C-BC27-0FC985C985D1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B4DDF1-AFE5-40DD-9DC7-3CBEBB0CEE90}"/>
              </a:ext>
            </a:extLst>
          </p:cNvPr>
          <p:cNvCxnSpPr/>
          <p:nvPr/>
        </p:nvCxnSpPr>
        <p:spPr>
          <a:xfrm flipV="1">
            <a:off x="1752600" y="1981200"/>
            <a:ext cx="0" cy="381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0DA612-9063-49F8-8B32-DF0557415A19}"/>
              </a:ext>
            </a:extLst>
          </p:cNvPr>
          <p:cNvCxnSpPr>
            <a:cxnSpLocks/>
          </p:cNvCxnSpPr>
          <p:nvPr/>
        </p:nvCxnSpPr>
        <p:spPr>
          <a:xfrm>
            <a:off x="1752600" y="5791200"/>
            <a:ext cx="6019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A34EF0-6AC6-427E-9F5A-6D2313EB7BC4}"/>
              </a:ext>
            </a:extLst>
          </p:cNvPr>
          <p:cNvSpPr txBox="1"/>
          <p:nvPr/>
        </p:nvSpPr>
        <p:spPr>
          <a:xfrm>
            <a:off x="228599" y="1905000"/>
            <a:ext cx="129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“Value” of an option (utility, NPV, etc.)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CB8B5-1BE8-4F0D-B69E-22A47135B0B0}"/>
              </a:ext>
            </a:extLst>
          </p:cNvPr>
          <p:cNvSpPr txBox="1"/>
          <p:nvPr/>
        </p:nvSpPr>
        <p:spPr>
          <a:xfrm>
            <a:off x="7848601" y="5230633"/>
            <a:ext cx="129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uncertain parameter, </a:t>
            </a:r>
            <a:r>
              <a:rPr lang="en-US" sz="1800" i="1" dirty="0"/>
              <a:t>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A24C05-8B9E-4CC4-96CB-367A8FA1BA25}"/>
              </a:ext>
            </a:extLst>
          </p:cNvPr>
          <p:cNvCxnSpPr/>
          <p:nvPr/>
        </p:nvCxnSpPr>
        <p:spPr>
          <a:xfrm flipV="1">
            <a:off x="2209800" y="3733800"/>
            <a:ext cx="5105400" cy="1143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F07B46-632B-453C-BB0D-ABD563A32DD9}"/>
              </a:ext>
            </a:extLst>
          </p:cNvPr>
          <p:cNvCxnSpPr>
            <a:cxnSpLocks/>
          </p:cNvCxnSpPr>
          <p:nvPr/>
        </p:nvCxnSpPr>
        <p:spPr>
          <a:xfrm flipV="1">
            <a:off x="2514600" y="2286000"/>
            <a:ext cx="4914900" cy="320040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C95A30-4247-4EBC-BDBA-E9958B8025CC}"/>
              </a:ext>
            </a:extLst>
          </p:cNvPr>
          <p:cNvSpPr txBox="1"/>
          <p:nvPr/>
        </p:nvSpPr>
        <p:spPr>
          <a:xfrm>
            <a:off x="7543799" y="2101334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7B239-56C2-42BA-82FC-00AC8331B853}"/>
              </a:ext>
            </a:extLst>
          </p:cNvPr>
          <p:cNvSpPr txBox="1"/>
          <p:nvPr/>
        </p:nvSpPr>
        <p:spPr>
          <a:xfrm>
            <a:off x="7543798" y="3558401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13FD75-3E37-4D02-ADB1-5C2B7879107E}"/>
              </a:ext>
            </a:extLst>
          </p:cNvPr>
          <p:cNvCxnSpPr>
            <a:cxnSpLocks/>
          </p:cNvCxnSpPr>
          <p:nvPr/>
        </p:nvCxnSpPr>
        <p:spPr>
          <a:xfrm>
            <a:off x="4114800" y="1864261"/>
            <a:ext cx="0" cy="396653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F44EB47-5332-448C-874A-110F70325ECF}"/>
              </a:ext>
            </a:extLst>
          </p:cNvPr>
          <p:cNvSpPr/>
          <p:nvPr/>
        </p:nvSpPr>
        <p:spPr>
          <a:xfrm>
            <a:off x="3429000" y="2514599"/>
            <a:ext cx="914394" cy="32004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50826B-8BA2-4613-BB73-F4FE6D6B5524}"/>
              </a:ext>
            </a:extLst>
          </p:cNvPr>
          <p:cNvSpPr txBox="1"/>
          <p:nvPr/>
        </p:nvSpPr>
        <p:spPr>
          <a:xfrm>
            <a:off x="3113808" y="5712767"/>
            <a:ext cx="630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x</a:t>
            </a:r>
            <a:r>
              <a:rPr lang="en-US" i="1" baseline="-25000" dirty="0" err="1"/>
              <a:t>min</a:t>
            </a:r>
            <a:endParaRPr lang="en-US" i="1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BFC9EF-DA6E-4A9D-A73F-736495790843}"/>
              </a:ext>
            </a:extLst>
          </p:cNvPr>
          <p:cNvSpPr txBox="1"/>
          <p:nvPr/>
        </p:nvSpPr>
        <p:spPr>
          <a:xfrm>
            <a:off x="3976826" y="5733625"/>
            <a:ext cx="73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x</a:t>
            </a:r>
            <a:r>
              <a:rPr lang="en-US" i="1" baseline="-25000" dirty="0" err="1"/>
              <a:t>max</a:t>
            </a:r>
            <a:endParaRPr lang="en-US" i="1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959891-84C9-48E7-AC83-60E9981AE790}"/>
              </a:ext>
            </a:extLst>
          </p:cNvPr>
          <p:cNvSpPr txBox="1"/>
          <p:nvPr/>
        </p:nvSpPr>
        <p:spPr>
          <a:xfrm>
            <a:off x="4794822" y="4468251"/>
            <a:ext cx="289098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If the bounds on </a:t>
            </a:r>
            <a:r>
              <a:rPr lang="en-US" sz="1800" i="1" dirty="0"/>
              <a:t>x </a:t>
            </a:r>
            <a:r>
              <a:rPr lang="en-US" sz="1800" dirty="0"/>
              <a:t>span the “crossover” point, I’m not sure which option is better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355FA4E-E0B3-BAE4-74FE-F9CEB6517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370"/>
            <a:ext cx="8229600" cy="609600"/>
          </a:xfrm>
        </p:spPr>
        <p:txBody>
          <a:bodyPr/>
          <a:lstStyle/>
          <a:p>
            <a:r>
              <a:rPr lang="en-US" sz="2400" dirty="0"/>
              <a:t>What about when the uncertainty does affect my decision?</a:t>
            </a:r>
          </a:p>
        </p:txBody>
      </p:sp>
    </p:spTree>
    <p:extLst>
      <p:ext uri="{BB962C8B-B14F-4D97-AF65-F5344CB8AC3E}">
        <p14:creationId xmlns:p14="http://schemas.microsoft.com/office/powerpoint/2010/main" val="458309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1698-3976-4199-A07C-AB4065291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It turns out you </a:t>
            </a:r>
            <a:r>
              <a:rPr lang="en-US" sz="3600" b="1" u="sng" dirty="0"/>
              <a:t>can</a:t>
            </a:r>
            <a:r>
              <a:rPr lang="en-US" sz="3600" dirty="0"/>
              <a:t> quantify “regret”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2FADE-1F3B-4009-B168-438D8DEE3A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57DC4153-C4FB-0646-9C09-145E6438B4A2}" type="datetime1">
              <a:rPr lang="en-US" smtClean="0"/>
              <a:pPr>
                <a:defRPr/>
              </a:pPr>
              <a:t>10/4/2022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5B4D1-6374-49A4-AC38-CB988993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B6DE3EA8-76D2-114C-BC27-0FC985C985D1}" type="slidenum">
              <a:rPr lang="en-US" smtClean="0"/>
              <a:pPr>
                <a:defRPr/>
              </a:pPr>
              <a:t>121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B4DDF1-AFE5-40DD-9DC7-3CBEBB0CEE90}"/>
              </a:ext>
            </a:extLst>
          </p:cNvPr>
          <p:cNvCxnSpPr/>
          <p:nvPr/>
        </p:nvCxnSpPr>
        <p:spPr>
          <a:xfrm flipV="1">
            <a:off x="1752600" y="1981200"/>
            <a:ext cx="0" cy="381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0DA612-9063-49F8-8B32-DF0557415A19}"/>
              </a:ext>
            </a:extLst>
          </p:cNvPr>
          <p:cNvCxnSpPr>
            <a:cxnSpLocks/>
          </p:cNvCxnSpPr>
          <p:nvPr/>
        </p:nvCxnSpPr>
        <p:spPr>
          <a:xfrm>
            <a:off x="1752600" y="5791200"/>
            <a:ext cx="6019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A34EF0-6AC6-427E-9F5A-6D2313EB7BC4}"/>
              </a:ext>
            </a:extLst>
          </p:cNvPr>
          <p:cNvSpPr txBox="1"/>
          <p:nvPr/>
        </p:nvSpPr>
        <p:spPr>
          <a:xfrm>
            <a:off x="228599" y="1905000"/>
            <a:ext cx="129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“Value” of an option (utility, NPV, etc.)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CB8B5-1BE8-4F0D-B69E-22A47135B0B0}"/>
              </a:ext>
            </a:extLst>
          </p:cNvPr>
          <p:cNvSpPr txBox="1"/>
          <p:nvPr/>
        </p:nvSpPr>
        <p:spPr>
          <a:xfrm>
            <a:off x="7848601" y="5230633"/>
            <a:ext cx="1295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uncertain parameter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A24C05-8B9E-4CC4-96CB-367A8FA1BA25}"/>
              </a:ext>
            </a:extLst>
          </p:cNvPr>
          <p:cNvCxnSpPr/>
          <p:nvPr/>
        </p:nvCxnSpPr>
        <p:spPr>
          <a:xfrm flipV="1">
            <a:off x="2209800" y="3733800"/>
            <a:ext cx="5105400" cy="1143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F07B46-632B-453C-BB0D-ABD563A32DD9}"/>
              </a:ext>
            </a:extLst>
          </p:cNvPr>
          <p:cNvCxnSpPr>
            <a:cxnSpLocks/>
          </p:cNvCxnSpPr>
          <p:nvPr/>
        </p:nvCxnSpPr>
        <p:spPr>
          <a:xfrm flipV="1">
            <a:off x="2514600" y="2286000"/>
            <a:ext cx="4914900" cy="320040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C95A30-4247-4EBC-BDBA-E9958B8025CC}"/>
              </a:ext>
            </a:extLst>
          </p:cNvPr>
          <p:cNvSpPr txBox="1"/>
          <p:nvPr/>
        </p:nvSpPr>
        <p:spPr>
          <a:xfrm>
            <a:off x="7543799" y="2101334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7B239-56C2-42BA-82FC-00AC8331B853}"/>
              </a:ext>
            </a:extLst>
          </p:cNvPr>
          <p:cNvSpPr txBox="1"/>
          <p:nvPr/>
        </p:nvSpPr>
        <p:spPr>
          <a:xfrm>
            <a:off x="7543798" y="3558401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9E31F0C-93B7-49A3-A2D0-477628D75BD4}"/>
              </a:ext>
            </a:extLst>
          </p:cNvPr>
          <p:cNvCxnSpPr>
            <a:cxnSpLocks/>
          </p:cNvCxnSpPr>
          <p:nvPr/>
        </p:nvCxnSpPr>
        <p:spPr>
          <a:xfrm>
            <a:off x="6629400" y="1765062"/>
            <a:ext cx="0" cy="402613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4227C5D-958A-4828-A349-5D8A1893504B}"/>
              </a:ext>
            </a:extLst>
          </p:cNvPr>
          <p:cNvSpPr txBox="1"/>
          <p:nvPr/>
        </p:nvSpPr>
        <p:spPr>
          <a:xfrm>
            <a:off x="6318828" y="5692298"/>
            <a:ext cx="767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x</a:t>
            </a:r>
            <a:r>
              <a:rPr lang="en-US" i="1" baseline="-25000" dirty="0" err="1"/>
              <a:t>true</a:t>
            </a:r>
            <a:endParaRPr lang="en-US" i="1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003859-7694-4714-827F-88FF12E4A3FA}"/>
              </a:ext>
            </a:extLst>
          </p:cNvPr>
          <p:cNvSpPr txBox="1"/>
          <p:nvPr/>
        </p:nvSpPr>
        <p:spPr>
          <a:xfrm>
            <a:off x="1849580" y="1550075"/>
            <a:ext cx="3329135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If </a:t>
            </a:r>
            <a:r>
              <a:rPr lang="en-US" sz="1800" i="1" dirty="0"/>
              <a:t>x = </a:t>
            </a:r>
            <a:r>
              <a:rPr lang="en-US" sz="1800" i="1" dirty="0" err="1"/>
              <a:t>x</a:t>
            </a:r>
            <a:r>
              <a:rPr lang="en-US" sz="1800" i="1" baseline="-25000" dirty="0" err="1"/>
              <a:t>true</a:t>
            </a:r>
            <a:r>
              <a:rPr lang="en-US" sz="1800" i="1" dirty="0"/>
              <a:t> </a:t>
            </a:r>
            <a:r>
              <a:rPr lang="en-US" sz="1800" dirty="0"/>
              <a:t>but I chose Option B, I’m not as well off as I could have been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u="sng" dirty="0"/>
              <a:t>Regret</a:t>
            </a:r>
            <a:r>
              <a:rPr lang="en-US" sz="1800" dirty="0"/>
              <a:t> = difference in value outcome between best choice and what you chose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D7614765-31F2-406F-A20A-C3A6745EC9DD}"/>
              </a:ext>
            </a:extLst>
          </p:cNvPr>
          <p:cNvSpPr/>
          <p:nvPr/>
        </p:nvSpPr>
        <p:spPr>
          <a:xfrm>
            <a:off x="6702715" y="2819400"/>
            <a:ext cx="231486" cy="990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80D591-A8E5-4565-864F-AD8680483819}"/>
              </a:ext>
            </a:extLst>
          </p:cNvPr>
          <p:cNvSpPr txBox="1"/>
          <p:nvPr/>
        </p:nvSpPr>
        <p:spPr>
          <a:xfrm>
            <a:off x="7038686" y="3094632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= regret</a:t>
            </a:r>
          </a:p>
        </p:txBody>
      </p:sp>
    </p:spTree>
    <p:extLst>
      <p:ext uri="{BB962C8B-B14F-4D97-AF65-F5344CB8AC3E}">
        <p14:creationId xmlns:p14="http://schemas.microsoft.com/office/powerpoint/2010/main" val="17131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1698-3976-4199-A07C-AB406529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57" y="175149"/>
            <a:ext cx="8229600" cy="609600"/>
          </a:xfrm>
        </p:spPr>
        <p:txBody>
          <a:bodyPr/>
          <a:lstStyle/>
          <a:p>
            <a:r>
              <a:rPr lang="en-US" sz="2400" dirty="0"/>
              <a:t>What about when the uncertainty does affect my decision?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2FADE-1F3B-4009-B168-438D8DEE3A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57DC4153-C4FB-0646-9C09-145E6438B4A2}" type="datetime1">
              <a:rPr lang="en-US" smtClean="0"/>
              <a:pPr>
                <a:defRPr/>
              </a:pPr>
              <a:t>10/4/2022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5B4D1-6374-49A4-AC38-CB988993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B6DE3EA8-76D2-114C-BC27-0FC985C985D1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B4DDF1-AFE5-40DD-9DC7-3CBEBB0CEE90}"/>
              </a:ext>
            </a:extLst>
          </p:cNvPr>
          <p:cNvCxnSpPr/>
          <p:nvPr/>
        </p:nvCxnSpPr>
        <p:spPr>
          <a:xfrm flipV="1">
            <a:off x="1752600" y="1981200"/>
            <a:ext cx="0" cy="381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0DA612-9063-49F8-8B32-DF0557415A19}"/>
              </a:ext>
            </a:extLst>
          </p:cNvPr>
          <p:cNvCxnSpPr>
            <a:cxnSpLocks/>
          </p:cNvCxnSpPr>
          <p:nvPr/>
        </p:nvCxnSpPr>
        <p:spPr>
          <a:xfrm>
            <a:off x="1752600" y="5791200"/>
            <a:ext cx="6019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A34EF0-6AC6-427E-9F5A-6D2313EB7BC4}"/>
              </a:ext>
            </a:extLst>
          </p:cNvPr>
          <p:cNvSpPr txBox="1"/>
          <p:nvPr/>
        </p:nvSpPr>
        <p:spPr>
          <a:xfrm>
            <a:off x="228599" y="1905000"/>
            <a:ext cx="129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“Value” of an option (utility, NPV, etc.)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CB8B5-1BE8-4F0D-B69E-22A47135B0B0}"/>
              </a:ext>
            </a:extLst>
          </p:cNvPr>
          <p:cNvSpPr txBox="1"/>
          <p:nvPr/>
        </p:nvSpPr>
        <p:spPr>
          <a:xfrm>
            <a:off x="7848601" y="5230633"/>
            <a:ext cx="1295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Some uncertain parameter, </a:t>
            </a:r>
            <a:r>
              <a:rPr lang="en-US" sz="1800" i="1" dirty="0"/>
              <a:t>x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8A24C05-8B9E-4CC4-96CB-367A8FA1BA25}"/>
              </a:ext>
            </a:extLst>
          </p:cNvPr>
          <p:cNvCxnSpPr/>
          <p:nvPr/>
        </p:nvCxnSpPr>
        <p:spPr>
          <a:xfrm flipV="1">
            <a:off x="2209800" y="3733800"/>
            <a:ext cx="5105400" cy="114300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F07B46-632B-453C-BB0D-ABD563A32DD9}"/>
              </a:ext>
            </a:extLst>
          </p:cNvPr>
          <p:cNvCxnSpPr>
            <a:cxnSpLocks/>
          </p:cNvCxnSpPr>
          <p:nvPr/>
        </p:nvCxnSpPr>
        <p:spPr>
          <a:xfrm flipV="1">
            <a:off x="2514600" y="2286000"/>
            <a:ext cx="4914900" cy="3200400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FC95A30-4247-4EBC-BDBA-E9958B8025CC}"/>
              </a:ext>
            </a:extLst>
          </p:cNvPr>
          <p:cNvSpPr txBox="1"/>
          <p:nvPr/>
        </p:nvSpPr>
        <p:spPr>
          <a:xfrm>
            <a:off x="7543799" y="2101334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87B239-56C2-42BA-82FC-00AC8331B853}"/>
              </a:ext>
            </a:extLst>
          </p:cNvPr>
          <p:cNvSpPr txBox="1"/>
          <p:nvPr/>
        </p:nvSpPr>
        <p:spPr>
          <a:xfrm>
            <a:off x="7543798" y="3558401"/>
            <a:ext cx="129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Option B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13FD75-3E37-4D02-ADB1-5C2B7879107E}"/>
              </a:ext>
            </a:extLst>
          </p:cNvPr>
          <p:cNvCxnSpPr>
            <a:cxnSpLocks/>
          </p:cNvCxnSpPr>
          <p:nvPr/>
        </p:nvCxnSpPr>
        <p:spPr>
          <a:xfrm>
            <a:off x="4114800" y="1864261"/>
            <a:ext cx="0" cy="3966536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F44EB47-5332-448C-874A-110F70325ECF}"/>
              </a:ext>
            </a:extLst>
          </p:cNvPr>
          <p:cNvSpPr/>
          <p:nvPr/>
        </p:nvSpPr>
        <p:spPr>
          <a:xfrm>
            <a:off x="3429000" y="2514599"/>
            <a:ext cx="914394" cy="320040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  <a:alpha val="2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50826B-8BA2-4613-BB73-F4FE6D6B5524}"/>
              </a:ext>
            </a:extLst>
          </p:cNvPr>
          <p:cNvSpPr txBox="1"/>
          <p:nvPr/>
        </p:nvSpPr>
        <p:spPr>
          <a:xfrm>
            <a:off x="3113808" y="5712767"/>
            <a:ext cx="630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x</a:t>
            </a:r>
            <a:r>
              <a:rPr lang="en-US" i="1" baseline="-25000" dirty="0" err="1"/>
              <a:t>min</a:t>
            </a:r>
            <a:endParaRPr lang="en-US" i="1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BFC9EF-DA6E-4A9D-A73F-736495790843}"/>
              </a:ext>
            </a:extLst>
          </p:cNvPr>
          <p:cNvSpPr txBox="1"/>
          <p:nvPr/>
        </p:nvSpPr>
        <p:spPr>
          <a:xfrm>
            <a:off x="3976826" y="5733625"/>
            <a:ext cx="733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x</a:t>
            </a:r>
            <a:r>
              <a:rPr lang="en-US" i="1" baseline="-25000" dirty="0" err="1"/>
              <a:t>max</a:t>
            </a:r>
            <a:endParaRPr lang="en-US" i="1" baseline="-25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959891-84C9-48E7-AC83-60E9981AE790}"/>
              </a:ext>
            </a:extLst>
          </p:cNvPr>
          <p:cNvSpPr txBox="1"/>
          <p:nvPr/>
        </p:nvSpPr>
        <p:spPr>
          <a:xfrm>
            <a:off x="4570257" y="2493588"/>
            <a:ext cx="2972961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Uncertainty matters to the decision when </a:t>
            </a:r>
            <a:r>
              <a:rPr lang="en-US" sz="1800" i="1" dirty="0"/>
              <a:t>x</a:t>
            </a:r>
            <a:r>
              <a:rPr lang="en-US" sz="1800" dirty="0"/>
              <a:t> spans crossover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Fortunately, this is also when regret is smallest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i.e. near crossover point, Option A and B are almost equally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…unless the uncertainty in </a:t>
            </a:r>
            <a:r>
              <a:rPr lang="en-US" sz="1800" i="1" dirty="0"/>
              <a:t>x</a:t>
            </a:r>
            <a:r>
              <a:rPr lang="en-US" sz="1800" dirty="0"/>
              <a:t> is really big …</a:t>
            </a:r>
          </a:p>
        </p:txBody>
      </p:sp>
    </p:spTree>
    <p:extLst>
      <p:ext uri="{BB962C8B-B14F-4D97-AF65-F5344CB8AC3E}">
        <p14:creationId xmlns:p14="http://schemas.microsoft.com/office/powerpoint/2010/main" val="317705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D4B4C-6F5A-4DCA-876B-C331B6E51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What’s an “acceptable” level of uncertainty??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AA33C-832A-425C-8BF3-8489185E55A1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/>
              <a:t>This is </a:t>
            </a:r>
            <a:r>
              <a:rPr lang="en-US" sz="2400" dirty="0" smtClean="0"/>
              <a:t>not really the right question</a:t>
            </a:r>
            <a:r>
              <a:rPr lang="en-US" sz="2400" dirty="0"/>
              <a:t>…</a:t>
            </a:r>
          </a:p>
          <a:p>
            <a:r>
              <a:rPr lang="en-US" sz="2400" dirty="0"/>
              <a:t>Often, there is little you can do to </a:t>
            </a:r>
            <a:r>
              <a:rPr lang="en-US" sz="2400" b="1" u="sng" dirty="0"/>
              <a:t>reduce uncertainty</a:t>
            </a:r>
          </a:p>
          <a:p>
            <a:r>
              <a:rPr lang="en-US" sz="2400" dirty="0"/>
              <a:t>However, you can always </a:t>
            </a:r>
            <a:r>
              <a:rPr lang="en-US" sz="2400" b="1" u="sng" dirty="0"/>
              <a:t>quantify uncertainty</a:t>
            </a:r>
          </a:p>
          <a:p>
            <a:r>
              <a:rPr lang="en-US" sz="2400" dirty="0"/>
              <a:t>… and ask whether the uncertainties might change your decision or recommendation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3CFAF-26DB-416D-A12B-19DC893A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57DC4153-C4FB-0646-9C09-145E6438B4A2}" type="datetime1">
              <a:rPr lang="en-US" smtClean="0"/>
              <a:pPr>
                <a:defRPr/>
              </a:pPr>
              <a:t>10/4/2022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1A638B-D487-46A9-9D91-BE612850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5000" lnSpcReduction="20000"/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rgbClr val="FFFFFF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B6DE3EA8-76D2-114C-BC27-0FC985C985D1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25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8D010-7E77-044E-C3C3-38C2D709A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1CF99-BA98-2E2F-D751-EEAF5D222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Uncertainty assessment</a:t>
            </a:r>
          </a:p>
          <a:p>
            <a:endParaRPr lang="en-US" dirty="0"/>
          </a:p>
          <a:p>
            <a:r>
              <a:rPr lang="en-US" dirty="0"/>
              <a:t>“Regret”: uncertainty in decision context</a:t>
            </a:r>
          </a:p>
          <a:p>
            <a:endParaRPr lang="en-US" dirty="0"/>
          </a:p>
          <a:p>
            <a:r>
              <a:rPr lang="en-US" dirty="0"/>
              <a:t>When does linear assumption break down?</a:t>
            </a:r>
          </a:p>
          <a:p>
            <a:endParaRPr lang="en-US" dirty="0"/>
          </a:p>
          <a:p>
            <a:r>
              <a:rPr lang="en-US" dirty="0"/>
              <a:t>When does emissions baseline matter?</a:t>
            </a:r>
          </a:p>
        </p:txBody>
      </p:sp>
    </p:spTree>
    <p:extLst>
      <p:ext uri="{BB962C8B-B14F-4D97-AF65-F5344CB8AC3E}">
        <p14:creationId xmlns:p14="http://schemas.microsoft.com/office/powerpoint/2010/main" val="263062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E766-7757-4B01-A7DF-56CB11F18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7316"/>
            <a:ext cx="8229600" cy="609600"/>
          </a:xfrm>
        </p:spPr>
        <p:txBody>
          <a:bodyPr/>
          <a:lstStyle/>
          <a:p>
            <a:r>
              <a:rPr lang="en-US" sz="2400" dirty="0" smtClean="0"/>
              <a:t>Applying Marginal Damages to Different Years and “Baseline” Scenarios?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29F62-4A8B-4694-868F-E87EEEDA9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Goal</a:t>
            </a:r>
            <a:r>
              <a:rPr lang="en-US" dirty="0" smtClean="0"/>
              <a:t>: Look at marginal damages around two different baselines – how different are they?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Perturbed </a:t>
            </a:r>
            <a:r>
              <a:rPr lang="en-US" dirty="0"/>
              <a:t>precursor emissions of inorganic PM</a:t>
            </a:r>
            <a:r>
              <a:rPr lang="en-US" baseline="-25000" dirty="0"/>
              <a:t>2.5</a:t>
            </a:r>
            <a:r>
              <a:rPr lang="en-US" dirty="0"/>
              <a:t> around a present (2008) and future (2050+) base case.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Focus of study is on how atmospheric chemistry may change in the future. No changes to VSL or demographics considered.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8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E766-7757-4B01-A7DF-56CB11F18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29F62-4A8B-4694-868F-E87EEEDA9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Ran </a:t>
            </a:r>
            <a:r>
              <a:rPr lang="en-US" dirty="0" smtClean="0"/>
              <a:t>CTM (</a:t>
            </a:r>
            <a:r>
              <a:rPr lang="en-US" dirty="0" err="1" smtClean="0"/>
              <a:t>PMCAMx</a:t>
            </a:r>
            <a:r>
              <a:rPr lang="en-US" dirty="0" smtClean="0"/>
              <a:t>) </a:t>
            </a:r>
            <a:r>
              <a:rPr lang="en-US" dirty="0"/>
              <a:t>with 36 km resolution</a:t>
            </a:r>
          </a:p>
          <a:p>
            <a:r>
              <a:rPr lang="en-US" dirty="0"/>
              <a:t>Monthly simulations for January and July</a:t>
            </a:r>
          </a:p>
          <a:p>
            <a:r>
              <a:rPr lang="en-US" dirty="0"/>
              <a:t>Present-case emissions derived from 2008 NEI</a:t>
            </a:r>
          </a:p>
          <a:p>
            <a:r>
              <a:rPr lang="en-US" dirty="0"/>
              <a:t>Future-case emissions scaled to match RCP4.5 2057 projections</a:t>
            </a:r>
          </a:p>
          <a:p>
            <a:endParaRPr lang="en-US" dirty="0"/>
          </a:p>
          <a:p>
            <a:r>
              <a:rPr lang="en-US" dirty="0"/>
              <a:t>VSL = 7.4 million 2006 USD</a:t>
            </a:r>
          </a:p>
          <a:p>
            <a:r>
              <a:rPr lang="en-US" dirty="0"/>
              <a:t>RR = 1.06 (</a:t>
            </a:r>
            <a:r>
              <a:rPr lang="en-US" dirty="0" err="1"/>
              <a:t>Krewski</a:t>
            </a:r>
            <a:r>
              <a:rPr lang="en-US" dirty="0"/>
              <a:t> et al 2009)</a:t>
            </a:r>
          </a:p>
          <a:p>
            <a:r>
              <a:rPr lang="en-US" dirty="0"/>
              <a:t>Population based on tract-level 2010 census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4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097ACB-3DF7-4E2E-B762-1DB47E675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18" y="1684770"/>
            <a:ext cx="7144747" cy="39296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407003-83DB-4601-AB3A-7D418A5D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Small </a:t>
            </a:r>
            <a:r>
              <a:rPr lang="en-US" sz="2400" dirty="0" smtClean="0"/>
              <a:t>changes in marginal damages </a:t>
            </a:r>
            <a:r>
              <a:rPr lang="en-US" sz="2400" dirty="0"/>
              <a:t>(except NH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823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Nonlinearities by component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0331" y="1210753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Sulfate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0331" y="1924354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Nitrate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0331" y="2588700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Ammonium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0331" y="4192368"/>
            <a:ext cx="138074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Elemental carbon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0331" y="3252034"/>
            <a:ext cx="138074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Organic carbon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3323" y="5179880"/>
            <a:ext cx="231476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Other: trace metals, crustal, etc.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701540" y="1089660"/>
            <a:ext cx="1783080" cy="195072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362275" y="4110020"/>
            <a:ext cx="2528824" cy="1910826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6547104" y="1329994"/>
            <a:ext cx="6385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6768084" y="1349114"/>
            <a:ext cx="2278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Sulfate is part of nonlinear inorganic system / but results tend to be well behaved … little concern here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 bwMode="auto">
          <a:xfrm flipH="1">
            <a:off x="3741490" y="4365768"/>
            <a:ext cx="62078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457199" y="4181102"/>
            <a:ext cx="3099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PM (including POA): linear, limited/no interactions with other species</a:t>
            </a:r>
          </a:p>
          <a:p>
            <a:r>
              <a:rPr lang="en-US" dirty="0"/>
              <a:t>(not entirely true for POA but tends not to matter much)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BE68F7-1664-A73C-A161-B941363C606C}"/>
              </a:ext>
            </a:extLst>
          </p:cNvPr>
          <p:cNvCxnSpPr>
            <a:cxnSpLocks/>
          </p:cNvCxnSpPr>
          <p:nvPr/>
        </p:nvCxnSpPr>
        <p:spPr bwMode="auto">
          <a:xfrm flipH="1">
            <a:off x="3556931" y="3737992"/>
            <a:ext cx="1384591" cy="4543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177EBAE-AAA8-C52B-5729-CA7D541C2ED5}"/>
              </a:ext>
            </a:extLst>
          </p:cNvPr>
          <p:cNvSpPr txBox="1"/>
          <p:nvPr/>
        </p:nvSpPr>
        <p:spPr>
          <a:xfrm>
            <a:off x="423642" y="1533257"/>
            <a:ext cx="3099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Ammonium nitrate system is highly nonlinear; be very cautious about large changes in these emissions of application to scenarios far in future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810F3DB-2BBC-3013-955F-173BE0389707}"/>
              </a:ext>
            </a:extLst>
          </p:cNvPr>
          <p:cNvCxnSpPr>
            <a:cxnSpLocks/>
          </p:cNvCxnSpPr>
          <p:nvPr/>
        </p:nvCxnSpPr>
        <p:spPr bwMode="auto">
          <a:xfrm flipH="1">
            <a:off x="3456263" y="2437806"/>
            <a:ext cx="80534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AB88A5-F3EF-33F9-2899-FD5433BE126F}"/>
              </a:ext>
            </a:extLst>
          </p:cNvPr>
          <p:cNvSpPr txBox="1"/>
          <p:nvPr/>
        </p:nvSpPr>
        <p:spPr>
          <a:xfrm>
            <a:off x="6891099" y="3638370"/>
            <a:ext cx="2278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SOA: semi-volatile so absorptive partitioning depends on how much organic PM there is; weakly nonlinear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20BA2A4-1639-B77A-E664-108B1FD5302A}"/>
              </a:ext>
            </a:extLst>
          </p:cNvPr>
          <p:cNvCxnSpPr/>
          <p:nvPr/>
        </p:nvCxnSpPr>
        <p:spPr bwMode="auto">
          <a:xfrm>
            <a:off x="6330318" y="3822923"/>
            <a:ext cx="6385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Left Brace 10">
            <a:extLst>
              <a:ext uri="{FF2B5EF4-FFF2-40B4-BE49-F238E27FC236}">
                <a16:creationId xmlns:a16="http://schemas.microsoft.com/office/drawing/2014/main" id="{80585BD0-A519-05DB-229C-EB5F6F07F19A}"/>
              </a:ext>
            </a:extLst>
          </p:cNvPr>
          <p:cNvSpPr/>
          <p:nvPr/>
        </p:nvSpPr>
        <p:spPr bwMode="auto">
          <a:xfrm>
            <a:off x="4362274" y="1924354"/>
            <a:ext cx="248217" cy="1033673"/>
          </a:xfrm>
          <a:prstGeom prst="lef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681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62E47-7152-BAB6-0EF9-8C67C4FB8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Nonlinear Interactions: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74E1B-4AA9-54A8-EECD-2327454D8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Nonlinearities tend to be less of a problem than many air quality experts first assume</a:t>
            </a:r>
          </a:p>
          <a:p>
            <a:endParaRPr lang="en-US" dirty="0"/>
          </a:p>
          <a:p>
            <a:r>
              <a:rPr lang="en-US" dirty="0"/>
              <a:t>Linear + weak interactions = </a:t>
            </a:r>
          </a:p>
          <a:p>
            <a:pPr lvl="1"/>
            <a:r>
              <a:rPr lang="en-US" dirty="0"/>
              <a:t>RCMs will work best here / can “think marginally” / can do a piece of PM system in isolation, i.e. without a complete or perfect emissions inventory</a:t>
            </a:r>
          </a:p>
          <a:p>
            <a:endParaRPr lang="en-US" dirty="0"/>
          </a:p>
          <a:p>
            <a:r>
              <a:rPr lang="en-US" dirty="0"/>
              <a:t>Nonlinear interactions = </a:t>
            </a:r>
          </a:p>
          <a:p>
            <a:pPr lvl="1"/>
            <a:r>
              <a:rPr lang="en-US" dirty="0"/>
              <a:t>Ok for smaller changes / larger changes mean larger uncertainties </a:t>
            </a:r>
            <a:r>
              <a:rPr lang="en-US"/>
              <a:t>from RCM / may want to use CTM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1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Assessment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32987" y="1973395"/>
            <a:ext cx="234499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Maps of concentrations c(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32987" y="4152418"/>
            <a:ext cx="17550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Health outcomes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2986" y="5260159"/>
            <a:ext cx="175505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Economic and policy analysis</a:t>
            </a:r>
          </a:p>
        </p:txBody>
      </p:sp>
      <p:cxnSp>
        <p:nvCxnSpPr>
          <p:cNvPr id="8" name="Straight Arrow Connector 7"/>
          <p:cNvCxnSpPr>
            <a:endCxn id="3" idx="1"/>
          </p:cNvCxnSpPr>
          <p:nvPr/>
        </p:nvCxnSpPr>
        <p:spPr bwMode="auto">
          <a:xfrm>
            <a:off x="4822723" y="2296560"/>
            <a:ext cx="101026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4822722" y="4373797"/>
            <a:ext cx="101026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4822722" y="5584483"/>
            <a:ext cx="101026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15351" r="44585" b="8905"/>
          <a:stretch/>
        </p:blipFill>
        <p:spPr>
          <a:xfrm>
            <a:off x="38101" y="763868"/>
            <a:ext cx="5089453" cy="51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1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RCMs provide a means to do science-based policy assessment – in a very accessible way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There are significant uncertainties in any policy assessment exercise</a:t>
            </a:r>
          </a:p>
          <a:p>
            <a:pPr lvl="1"/>
            <a:r>
              <a:rPr lang="en-US" sz="2000" dirty="0" smtClean="0"/>
              <a:t>RCMs and air quality typically less uncertain than C-R and VSL</a:t>
            </a:r>
          </a:p>
          <a:p>
            <a:pPr lvl="1"/>
            <a:r>
              <a:rPr lang="en-US" sz="2000" dirty="0" smtClean="0"/>
              <a:t>…but very high benefits of many air quality policies means decisions are often robust/justified</a:t>
            </a:r>
          </a:p>
          <a:p>
            <a:endParaRPr lang="en-US" sz="2400" dirty="0" smtClean="0"/>
          </a:p>
          <a:p>
            <a:r>
              <a:rPr lang="en-US" sz="2400" dirty="0" smtClean="0"/>
              <a:t>Larger challenges are determining costs and emissions reductions of a policy</a:t>
            </a:r>
          </a:p>
          <a:p>
            <a:pPr lvl="1"/>
            <a:r>
              <a:rPr lang="en-US" sz="2000" dirty="0" smtClean="0"/>
              <a:t>…but RCMs help because you can often focus just on affected emissions (not complete inventory)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4666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Want Your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Participant list:</a:t>
            </a:r>
            <a:endParaRPr lang="en-US" sz="2400" dirty="0" smtClean="0"/>
          </a:p>
          <a:p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docs.google.com/spreadsheets/d/11gYHmO-AfklROrF4ROdRJ8AsHj1uLjzqLXVl7GIvGHk/edit#gid=0</a:t>
            </a:r>
            <a:endParaRPr lang="en-US" sz="2400" dirty="0"/>
          </a:p>
          <a:p>
            <a:r>
              <a:rPr lang="en-US" sz="2400" dirty="0" smtClean="0"/>
              <a:t>Short </a:t>
            </a:r>
            <a:r>
              <a:rPr lang="en-US" sz="2400" dirty="0" smtClean="0"/>
              <a:t>survey about today’s workshop:</a:t>
            </a:r>
          </a:p>
          <a:p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forms.gle/SpSJxqu38vN4hwz1A</a:t>
            </a:r>
            <a:endParaRPr lang="en-US" sz="2400" dirty="0" smtClean="0"/>
          </a:p>
          <a:p>
            <a:r>
              <a:rPr lang="en-US" sz="2400" dirty="0" smtClean="0"/>
              <a:t>Future questions can go to:</a:t>
            </a:r>
          </a:p>
          <a:p>
            <a:r>
              <a:rPr lang="en-US" sz="2400" dirty="0" smtClean="0">
                <a:hlinkClick r:id="rId4"/>
              </a:rPr>
              <a:t>peteradams@cmu.edu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All slides, questions, solutions will be posted online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134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468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 </a:t>
            </a:r>
            <a:r>
              <a:rPr lang="en-US" dirty="0" err="1"/>
              <a:t>Intercomparison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92" b="30869"/>
          <a:stretch/>
        </p:blipFill>
        <p:spPr bwMode="auto">
          <a:xfrm>
            <a:off x="457200" y="1908310"/>
            <a:ext cx="8315135" cy="310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70" y="5141968"/>
            <a:ext cx="4270562" cy="6999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6776" y="933423"/>
            <a:ext cx="7142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Social costs ($/ton) of primary PM</a:t>
            </a:r>
            <a:r>
              <a:rPr lang="en-US" sz="2800" baseline="-25000" dirty="0">
                <a:latin typeface="+mn-lt"/>
              </a:rPr>
              <a:t>2.5</a:t>
            </a:r>
            <a:r>
              <a:rPr lang="en-US" sz="2800" dirty="0">
                <a:latin typeface="+mn-lt"/>
              </a:rPr>
              <a:t> emissions as a function of source county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30231" y="4772636"/>
            <a:ext cx="274420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Ratio: </a:t>
            </a:r>
            <a:r>
              <a:rPr lang="en-US" dirty="0" err="1">
                <a:latin typeface="+mn-lt"/>
              </a:rPr>
              <a:t>InMAP</a:t>
            </a:r>
            <a:r>
              <a:rPr lang="en-US" dirty="0">
                <a:latin typeface="+mn-lt"/>
              </a:rPr>
              <a:t> / EASIUR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3722" y="4634136"/>
            <a:ext cx="1820847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EASIUR ($/ton)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19277" y="2981342"/>
            <a:ext cx="1021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n-lt"/>
              </a:rPr>
              <a:t>InMAP</a:t>
            </a:r>
            <a:r>
              <a:rPr lang="en-US" dirty="0">
                <a:latin typeface="+mn-lt"/>
              </a:rPr>
              <a:t> ($/ton)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856" y="5141968"/>
            <a:ext cx="3928252" cy="9944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4833257" y="1959429"/>
            <a:ext cx="4188851" cy="428059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05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 </a:t>
            </a:r>
            <a:r>
              <a:rPr lang="en-US" dirty="0" err="1"/>
              <a:t>Intercomparison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49966"/>
            <a:ext cx="8513806" cy="30155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776" y="933423"/>
            <a:ext cx="7142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Social costs ($/ton) of primary PM</a:t>
            </a:r>
            <a:r>
              <a:rPr lang="en-US" sz="2800" baseline="-25000" dirty="0">
                <a:latin typeface="+mn-lt"/>
              </a:rPr>
              <a:t>2.5</a:t>
            </a:r>
            <a:r>
              <a:rPr lang="en-US" sz="2800" dirty="0">
                <a:latin typeface="+mn-lt"/>
              </a:rPr>
              <a:t> emissions as a function of source county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2767" y="4869179"/>
            <a:ext cx="2561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Ratio: AP2/</a:t>
            </a:r>
            <a:r>
              <a:rPr lang="en-US" dirty="0" err="1">
                <a:latin typeface="+mn-lt"/>
              </a:rPr>
              <a:t>InMAP</a:t>
            </a:r>
            <a:endParaRPr lang="en-US" dirty="0"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70" y="5141968"/>
            <a:ext cx="4270562" cy="6999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18670" y="2918993"/>
            <a:ext cx="918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AP2 ($/ton)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32393" y="4730679"/>
            <a:ext cx="1718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+mn-lt"/>
              </a:rPr>
              <a:t>InMAP</a:t>
            </a:r>
            <a:r>
              <a:rPr lang="en-US" dirty="0">
                <a:latin typeface="+mn-lt"/>
              </a:rPr>
              <a:t> ($/ton)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3856" y="5141968"/>
            <a:ext cx="3928252" cy="9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7867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 Evaluation vs Observations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923584"/>
            <a:ext cx="3838903" cy="4648661"/>
          </a:xfrm>
        </p:spPr>
        <p:txBody>
          <a:bodyPr/>
          <a:lstStyle/>
          <a:p>
            <a:r>
              <a:rPr lang="en-US" sz="2400" dirty="0"/>
              <a:t>Use RCMs to predict PM</a:t>
            </a:r>
            <a:r>
              <a:rPr lang="en-US" sz="2400" baseline="-25000" dirty="0"/>
              <a:t>2.5</a:t>
            </a:r>
            <a:r>
              <a:rPr lang="en-US" sz="2400" dirty="0"/>
              <a:t> and speciation from EPA </a:t>
            </a:r>
            <a:r>
              <a:rPr lang="en-US" sz="2400" dirty="0" err="1"/>
              <a:t>AirData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our impacts are marginal - do not necessarily expect to reconstruct concentrations in nonlinear system</a:t>
            </a:r>
          </a:p>
          <a:p>
            <a:endParaRPr lang="en-US" sz="2400" dirty="0"/>
          </a:p>
          <a:p>
            <a:r>
              <a:rPr lang="en-US" sz="2400" dirty="0"/>
              <a:t>Model performance similar to a CTM (WRF-</a:t>
            </a:r>
            <a:r>
              <a:rPr lang="en-US" sz="2400" dirty="0" err="1"/>
              <a:t>Chem</a:t>
            </a:r>
            <a:r>
              <a:rPr lang="en-US" sz="2400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084" y="1319002"/>
            <a:ext cx="4169971" cy="5025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09593" y="898634"/>
            <a:ext cx="238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Models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3369297" y="3589282"/>
            <a:ext cx="2380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672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64431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164431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8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RCM analysis is different than CTM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…not just a way to save computer time for CTM people</a:t>
            </a:r>
          </a:p>
          <a:p>
            <a:endParaRPr lang="en-US" dirty="0"/>
          </a:p>
          <a:p>
            <a:r>
              <a:rPr lang="en-US" b="1" u="sng" dirty="0"/>
              <a:t>Goal</a:t>
            </a:r>
            <a:r>
              <a:rPr lang="en-US" b="1" dirty="0"/>
              <a:t>: </a:t>
            </a:r>
            <a:r>
              <a:rPr lang="en-US" dirty="0"/>
              <a:t>greatly expand the number of people who can incorporate air quality into decisions</a:t>
            </a:r>
          </a:p>
          <a:p>
            <a:endParaRPr lang="en-US" dirty="0"/>
          </a:p>
          <a:p>
            <a:pPr lvl="1"/>
            <a:r>
              <a:rPr lang="en-US" dirty="0"/>
              <a:t>From AQ modelers to AQ managers, transportation planners, etc.</a:t>
            </a:r>
          </a:p>
          <a:p>
            <a:pPr lvl="1"/>
            <a:r>
              <a:rPr lang="en-US" dirty="0"/>
              <a:t>From national scale -&gt; local scale</a:t>
            </a:r>
          </a:p>
        </p:txBody>
      </p:sp>
    </p:spTree>
    <p:extLst>
      <p:ext uri="{BB962C8B-B14F-4D97-AF65-F5344CB8AC3E}">
        <p14:creationId xmlns:p14="http://schemas.microsoft.com/office/powerpoint/2010/main" val="416865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RCM analysis is different than CTM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mindset is also different…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579195"/>
              </p:ext>
            </p:extLst>
          </p:nvPr>
        </p:nvGraphicFramePr>
        <p:xfrm>
          <a:off x="648929" y="1588729"/>
          <a:ext cx="7919884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9942">
                  <a:extLst>
                    <a:ext uri="{9D8B030D-6E8A-4147-A177-3AD203B41FA5}">
                      <a16:colId xmlns:a16="http://schemas.microsoft.com/office/drawing/2014/main" val="3443356886"/>
                    </a:ext>
                  </a:extLst>
                </a:gridCol>
                <a:gridCol w="3959942">
                  <a:extLst>
                    <a:ext uri="{9D8B030D-6E8A-4147-A177-3AD203B41FA5}">
                      <a16:colId xmlns:a16="http://schemas.microsoft.com/office/drawing/2014/main" val="2629050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Traditional CTM modeling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RCM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626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Has to make a concentration map, c(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), as a first 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</a:t>
                      </a:r>
                      <a:r>
                        <a:rPr lang="en-US" b="1" u="sng" dirty="0"/>
                        <a:t>focused on evaluating</a:t>
                      </a:r>
                      <a:r>
                        <a:rPr lang="en-US" b="1" u="sng" baseline="0" dirty="0"/>
                        <a:t> a decision</a:t>
                      </a:r>
                      <a:r>
                        <a:rPr lang="en-US" baseline="0" dirty="0"/>
                        <a:t> (policy intervention)</a:t>
                      </a:r>
                    </a:p>
                    <a:p>
                      <a:endParaRPr lang="en-US" baseline="0" dirty="0"/>
                    </a:p>
                    <a:p>
                      <a:r>
                        <a:rPr lang="en-US" baseline="0" dirty="0"/>
                        <a:t>can go directly to health benefits without the map if desired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486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Needs comprehensive emissions inventories to get “baseline” simulation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/>
                        <a:t>Thinking marginally</a:t>
                      </a:r>
                      <a:r>
                        <a:rPr lang="en-US" dirty="0"/>
                        <a:t>: 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doesn’t depend</a:t>
                      </a:r>
                      <a:r>
                        <a:rPr lang="en-US" baseline="0" dirty="0"/>
                        <a:t> on comprehensive emissions scenarios</a:t>
                      </a:r>
                    </a:p>
                    <a:p>
                      <a:endParaRPr lang="en-US" baseline="0" dirty="0"/>
                    </a:p>
                    <a:p>
                      <a:r>
                        <a:rPr lang="en-US" baseline="0" dirty="0"/>
                        <a:t>Can directly evaluate changes in health, concentration based on emissions </a:t>
                      </a:r>
                      <a:r>
                        <a:rPr lang="en-US" b="1" i="1" u="sng" baseline="0" dirty="0"/>
                        <a:t>changes</a:t>
                      </a:r>
                      <a:r>
                        <a:rPr lang="en-US" baseline="0" dirty="0"/>
                        <a:t> in sector of interest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183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74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001F-C9C5-EE86-0257-0A9DE3945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B8D54-984C-C918-B863-810B0044F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candidate policies</a:t>
            </a:r>
          </a:p>
          <a:p>
            <a:pPr lvl="1"/>
            <a:r>
              <a:rPr lang="en-US" dirty="0"/>
              <a:t>What can we do?</a:t>
            </a:r>
          </a:p>
          <a:p>
            <a:pPr lvl="1"/>
            <a:r>
              <a:rPr lang="en-US" dirty="0"/>
              <a:t>What is implementation cost?</a:t>
            </a:r>
          </a:p>
          <a:p>
            <a:pPr lvl="1"/>
            <a:r>
              <a:rPr lang="en-US" dirty="0"/>
              <a:t>What are emissions reductions?</a:t>
            </a:r>
          </a:p>
          <a:p>
            <a:r>
              <a:rPr lang="en-US" dirty="0"/>
              <a:t>Evaluate air quality benefits</a:t>
            </a:r>
          </a:p>
          <a:p>
            <a:pPr lvl="1"/>
            <a:r>
              <a:rPr lang="en-US" dirty="0"/>
              <a:t>How much will concentrations be reduced?</a:t>
            </a:r>
          </a:p>
          <a:p>
            <a:pPr lvl="1"/>
            <a:r>
              <a:rPr lang="en-US" dirty="0"/>
              <a:t>How many lives saved?</a:t>
            </a:r>
          </a:p>
          <a:p>
            <a:r>
              <a:rPr lang="en-US" dirty="0"/>
              <a:t>Evaluate policies and decide</a:t>
            </a:r>
          </a:p>
          <a:p>
            <a:pPr lvl="1"/>
            <a:r>
              <a:rPr lang="en-US" dirty="0"/>
              <a:t>Which policies are best?</a:t>
            </a:r>
          </a:p>
          <a:p>
            <a:pPr lvl="1"/>
            <a:r>
              <a:rPr lang="en-US" dirty="0"/>
              <a:t>Which policies are worth doing?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D448FD2-BCE0-F546-3910-F2A7659865B5}"/>
              </a:ext>
            </a:extLst>
          </p:cNvPr>
          <p:cNvSpPr/>
          <p:nvPr/>
        </p:nvSpPr>
        <p:spPr bwMode="auto">
          <a:xfrm>
            <a:off x="7298422" y="2936147"/>
            <a:ext cx="285225" cy="2684477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7DB86A-8A4C-C534-8668-DA4D5F77E4A8}"/>
              </a:ext>
            </a:extLst>
          </p:cNvPr>
          <p:cNvSpPr txBox="1"/>
          <p:nvPr/>
        </p:nvSpPr>
        <p:spPr>
          <a:xfrm>
            <a:off x="7784984" y="3816720"/>
            <a:ext cx="114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Focus of this workshop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5B7941C8-46A3-CE47-3BEA-C232F917FD4B}"/>
              </a:ext>
            </a:extLst>
          </p:cNvPr>
          <p:cNvSpPr/>
          <p:nvPr/>
        </p:nvSpPr>
        <p:spPr bwMode="auto">
          <a:xfrm>
            <a:off x="7197754" y="990600"/>
            <a:ext cx="285225" cy="1744211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5A4687-98EF-8447-5365-7C79F9577A71}"/>
              </a:ext>
            </a:extLst>
          </p:cNvPr>
          <p:cNvSpPr txBox="1"/>
          <p:nvPr/>
        </p:nvSpPr>
        <p:spPr>
          <a:xfrm>
            <a:off x="7661246" y="1327930"/>
            <a:ext cx="1149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will </a:t>
            </a:r>
            <a:r>
              <a:rPr lang="en-US"/>
              <a:t>discuss briefly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36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696200" cy="1699260"/>
          </a:xfrm>
        </p:spPr>
        <p:txBody>
          <a:bodyPr/>
          <a:lstStyle/>
          <a:p>
            <a:r>
              <a:rPr lang="en-US" dirty="0" smtClean="0"/>
              <a:t>Topic 2: Frameworks for </a:t>
            </a:r>
            <a:r>
              <a:rPr lang="en-US" dirty="0"/>
              <a:t>RCM </a:t>
            </a:r>
            <a:r>
              <a:rPr lang="en-US" dirty="0" smtClean="0"/>
              <a:t>Analysis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07180"/>
            <a:ext cx="7696200" cy="1615186"/>
          </a:xfrm>
        </p:spPr>
        <p:txBody>
          <a:bodyPr/>
          <a:lstStyle/>
          <a:p>
            <a:r>
              <a:rPr lang="en-US" sz="2000" dirty="0"/>
              <a:t>NACA RCM Workshop</a:t>
            </a:r>
          </a:p>
          <a:p>
            <a:r>
              <a:rPr lang="en-US" sz="2000" dirty="0"/>
              <a:t>Kempton Park, South Africa</a:t>
            </a:r>
          </a:p>
          <a:p>
            <a:r>
              <a:rPr lang="en-US" sz="1800" dirty="0"/>
              <a:t>October 4, 2022</a:t>
            </a:r>
          </a:p>
        </p:txBody>
      </p:sp>
    </p:spTree>
    <p:extLst>
      <p:ext uri="{BB962C8B-B14F-4D97-AF65-F5344CB8AC3E}">
        <p14:creationId xmlns:p14="http://schemas.microsoft.com/office/powerpoint/2010/main" val="248010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RCMs: Really three different things…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3504" y="2898058"/>
            <a:ext cx="2212258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Reduced-complexity model</a:t>
            </a:r>
          </a:p>
          <a:p>
            <a:pPr algn="ctr"/>
            <a:r>
              <a:rPr lang="en-US" dirty="0">
                <a:latin typeface="+mj-lt"/>
              </a:rPr>
              <a:t>(several different methods)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3051" y="3036557"/>
            <a:ext cx="2212258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Marginal damages</a:t>
            </a:r>
          </a:p>
          <a:p>
            <a:pPr algn="ctr"/>
            <a:r>
              <a:rPr lang="en-US" dirty="0">
                <a:latin typeface="+mj-lt"/>
              </a:rPr>
              <a:t>(mortalities or $ per </a:t>
            </a:r>
            <a:r>
              <a:rPr lang="en-US" dirty="0" err="1">
                <a:latin typeface="+mj-lt"/>
              </a:rPr>
              <a:t>tonne</a:t>
            </a:r>
            <a:r>
              <a:rPr lang="en-US" dirty="0">
                <a:latin typeface="+mj-lt"/>
              </a:rPr>
              <a:t> emitted)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3051" y="4522839"/>
            <a:ext cx="307012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Source-receptor matrix</a:t>
            </a:r>
          </a:p>
          <a:p>
            <a:pPr algn="ctr"/>
            <a:r>
              <a:rPr lang="en-US" dirty="0">
                <a:latin typeface="+mj-lt"/>
              </a:rPr>
              <a:t>(how emissions at location X impact concentrations at location Y)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284406" y="1268361"/>
            <a:ext cx="0" cy="469736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4621" y="1307180"/>
            <a:ext cx="2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RCM developers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4168" y="1307180"/>
            <a:ext cx="2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RCM users</a:t>
            </a:r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 bwMode="auto">
          <a:xfrm flipV="1">
            <a:off x="3325762" y="3498222"/>
            <a:ext cx="191728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 bwMode="auto">
          <a:xfrm>
            <a:off x="3325762" y="3498223"/>
            <a:ext cx="1917289" cy="16247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451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Pollution Impact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Think about the </a:t>
                </a:r>
                <a:r>
                  <a:rPr lang="en-US" b="1" u="sng" dirty="0"/>
                  <a:t>marginal damage</a:t>
                </a:r>
                <a:r>
                  <a:rPr lang="en-US" dirty="0"/>
                  <a:t> caused by emitting one more </a:t>
                </a:r>
                <a:r>
                  <a:rPr lang="en-US" dirty="0" err="1"/>
                  <a:t>tonne</a:t>
                </a:r>
                <a:r>
                  <a:rPr lang="en-US" dirty="0"/>
                  <a:t> of a pollutant</a:t>
                </a:r>
              </a:p>
              <a:p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𝑝𝑟𝑒𝑚𝑎𝑡𝑢𝑟𝑒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𝑚𝑜𝑟𝑡𝑎𝑙𝑖𝑡𝑖𝑒𝑠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𝑐𝑎𝑢𝑠𝑒𝑑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𝑡𝑜𝑛𝑛𝑒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𝑒𝑚𝑖𝑡𝑡𝑒𝑑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𝑝𝑜𝑙𝑙𝑢𝑡𝑎𝑛𝑡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𝑚𝑜𝑟𝑡𝑎𝑙𝑖𝑡𝑖𝑒𝑠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𝑡𝑜𝑛𝑛𝑒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$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𝑑𝑎𝑚𝑎𝑔𝑒𝑠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𝑡𝑜𝑛𝑛𝑒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Reminder: here we are just considering mortality from ambient PM</a:t>
                </a:r>
                <a:r>
                  <a:rPr lang="en-US" baseline="-25000" dirty="0"/>
                  <a:t>2.5</a:t>
                </a:r>
                <a:r>
                  <a:rPr lang="en-US" dirty="0"/>
                  <a:t> (and precursors)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33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Workshop Team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9" t="2580" r="14727" b="17634"/>
          <a:stretch/>
        </p:blipFill>
        <p:spPr>
          <a:xfrm>
            <a:off x="275550" y="992565"/>
            <a:ext cx="1793062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564" y="992565"/>
            <a:ext cx="2345167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13035" b="26006"/>
          <a:stretch/>
        </p:blipFill>
        <p:spPr>
          <a:xfrm>
            <a:off x="6553665" y="992565"/>
            <a:ext cx="2290309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1" r="11048" b="17000"/>
          <a:stretch/>
        </p:blipFill>
        <p:spPr>
          <a:xfrm>
            <a:off x="4909471" y="3429000"/>
            <a:ext cx="1880212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5" t="24556" r="19333" b="15000"/>
          <a:stretch/>
        </p:blipFill>
        <p:spPr>
          <a:xfrm>
            <a:off x="2142587" y="3429000"/>
            <a:ext cx="2092699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2462" y="274320"/>
            <a:ext cx="189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Peter Adams (CMU)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17858" y="346234"/>
            <a:ext cx="189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Rebecca Garland (U Pretoria)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50744" y="338614"/>
            <a:ext cx="189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Medinat Akindele (CMU)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46437" y="4975860"/>
            <a:ext cx="189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Anzel</a:t>
            </a:r>
            <a:r>
              <a:rPr lang="en-US" dirty="0" smtClean="0"/>
              <a:t> de Lange (U Limpopo)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90650" y="4975859"/>
            <a:ext cx="1896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Mogesh</a:t>
            </a:r>
            <a:r>
              <a:rPr lang="en-US" dirty="0" smtClean="0"/>
              <a:t> Naidoo (CSIR)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Pollution Impact 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Marginal damages</a:t>
            </a:r>
            <a:r>
              <a:rPr lang="en-US" dirty="0"/>
              <a:t> depend 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What species you emit</a:t>
            </a:r>
          </a:p>
          <a:p>
            <a:pPr lvl="2"/>
            <a:r>
              <a:rPr lang="en-US" dirty="0"/>
              <a:t>E.g. emitting 1 </a:t>
            </a:r>
            <a:r>
              <a:rPr lang="en-US" dirty="0" err="1"/>
              <a:t>tonne</a:t>
            </a:r>
            <a:r>
              <a:rPr lang="en-US" dirty="0"/>
              <a:t> of PM</a:t>
            </a:r>
            <a:r>
              <a:rPr lang="en-US" baseline="-25000" dirty="0"/>
              <a:t>2.5</a:t>
            </a:r>
            <a:r>
              <a:rPr lang="en-US" dirty="0"/>
              <a:t> is worse than emitting 1 </a:t>
            </a:r>
            <a:r>
              <a:rPr lang="en-US" dirty="0" err="1"/>
              <a:t>tonne</a:t>
            </a:r>
            <a:r>
              <a:rPr lang="en-US" dirty="0"/>
              <a:t> of NOx because only some of the NOx will be converted into PM</a:t>
            </a:r>
            <a:r>
              <a:rPr lang="en-US" baseline="-25000" dirty="0"/>
              <a:t>2.5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 you emit it</a:t>
            </a:r>
          </a:p>
          <a:p>
            <a:pPr lvl="2"/>
            <a:r>
              <a:rPr lang="en-US" dirty="0"/>
              <a:t>Emitting in a densely populated region will cause more health damages than emitting the same pollution away from people</a:t>
            </a:r>
          </a:p>
        </p:txBody>
      </p:sp>
    </p:spTree>
    <p:extLst>
      <p:ext uri="{BB962C8B-B14F-4D97-AF65-F5344CB8AC3E}">
        <p14:creationId xmlns:p14="http://schemas.microsoft.com/office/powerpoint/2010/main" val="205456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Marginal Damages (EASIUR)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0"/>
            <a:ext cx="8153400" cy="5646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0600" y="990600"/>
            <a:ext cx="990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PM2.5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29200" y="990600"/>
            <a:ext cx="762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SO</a:t>
            </a:r>
            <a:r>
              <a:rPr lang="en-US" sz="2000" b="1" baseline="-25000" dirty="0">
                <a:latin typeface="+mn-lt"/>
              </a:rPr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90600" y="3790890"/>
            <a:ext cx="762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NO</a:t>
            </a:r>
            <a:r>
              <a:rPr lang="en-US" sz="2000" b="1" baseline="-25000" dirty="0">
                <a:latin typeface="+mn-lt"/>
              </a:rPr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29200" y="3810000"/>
            <a:ext cx="7620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+mn-lt"/>
              </a:rPr>
              <a:t>NH</a:t>
            </a:r>
            <a:r>
              <a:rPr lang="en-US" sz="2000" b="1" baseline="-25000" dirty="0">
                <a:latin typeface="+mn-lt"/>
              </a:rPr>
              <a:t>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3544431"/>
            <a:ext cx="7010400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NOTE: mortalities/</a:t>
            </a:r>
            <a:r>
              <a:rPr lang="en-US" sz="2400" dirty="0" err="1">
                <a:latin typeface="+mn-lt"/>
              </a:rPr>
              <a:t>tonne</a:t>
            </a:r>
            <a:r>
              <a:rPr lang="en-US" sz="2400" dirty="0">
                <a:latin typeface="+mn-lt"/>
              </a:rPr>
              <a:t> converted to $/</a:t>
            </a:r>
            <a:r>
              <a:rPr lang="en-US" sz="2400" dirty="0" err="1">
                <a:latin typeface="+mn-lt"/>
              </a:rPr>
              <a:t>tonne</a:t>
            </a:r>
            <a:r>
              <a:rPr lang="en-US" sz="2400" dirty="0">
                <a:latin typeface="+mn-lt"/>
              </a:rPr>
              <a:t> per standard US EPA methods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These are damages </a:t>
            </a:r>
            <a:r>
              <a:rPr lang="en-US" sz="2400" i="1" u="sng" dirty="0">
                <a:latin typeface="+mn-lt"/>
              </a:rPr>
              <a:t>by source location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…for user, this is a “lookup table”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u="sng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+mn-lt"/>
              </a:rPr>
              <a:t>Spatial</a:t>
            </a:r>
            <a:r>
              <a:rPr lang="en-US" sz="2400" dirty="0">
                <a:latin typeface="+mn-lt"/>
              </a:rPr>
              <a:t>: Proximity to population centers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u="sng" dirty="0">
                <a:latin typeface="+mn-lt"/>
              </a:rPr>
              <a:t>Species</a:t>
            </a:r>
            <a:r>
              <a:rPr lang="en-US" sz="2400" dirty="0">
                <a:latin typeface="+mn-lt"/>
              </a:rPr>
              <a:t>: PM</a:t>
            </a:r>
            <a:r>
              <a:rPr lang="en-US" sz="2400" baseline="-25000" dirty="0">
                <a:latin typeface="+mn-lt"/>
              </a:rPr>
              <a:t>2.5</a:t>
            </a:r>
            <a:r>
              <a:rPr lang="en-US" sz="2400" dirty="0">
                <a:latin typeface="+mn-lt"/>
              </a:rPr>
              <a:t> formation efficiency</a:t>
            </a:r>
          </a:p>
        </p:txBody>
      </p:sp>
    </p:spTree>
    <p:extLst>
      <p:ext uri="{BB962C8B-B14F-4D97-AF65-F5344CB8AC3E}">
        <p14:creationId xmlns:p14="http://schemas.microsoft.com/office/powerpoint/2010/main" val="227263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Pollution Impact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If you have </a:t>
                </a:r>
                <a:r>
                  <a:rPr lang="en-US" b="1" u="sng" dirty="0"/>
                  <a:t>marginal damages</a:t>
                </a:r>
                <a:r>
                  <a:rPr lang="en-US" dirty="0"/>
                  <a:t> for your country</a:t>
                </a:r>
              </a:p>
              <a:p>
                <a:pPr lvl="1"/>
                <a:r>
                  <a:rPr lang="en-US" dirty="0"/>
                  <a:t>For all species being emitted</a:t>
                </a:r>
              </a:p>
              <a:p>
                <a:pPr lvl="1"/>
                <a:r>
                  <a:rPr lang="en-US" dirty="0"/>
                  <a:t>For all locations</a:t>
                </a:r>
              </a:p>
              <a:p>
                <a:r>
                  <a:rPr lang="en-US" dirty="0"/>
                  <a:t>…this greatly facilitates decision-making</a:t>
                </a:r>
              </a:p>
              <a:p>
                <a:endParaRPr lang="en-US" dirty="0"/>
              </a:p>
              <a:p>
                <a:r>
                  <a:rPr lang="en-US" dirty="0"/>
                  <a:t>Determining health damages becomes multiplication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𝐷𝑎𝑚𝑎𝑔𝑒𝑠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𝑚𝑜𝑟𝑡𝑎𝑙𝑖𝑡𝑖𝑒𝑠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𝑡𝑜𝑛𝑛𝑒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𝑡𝑜𝑛𝑛𝑒𝑠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𝑒𝑚𝑖𝑡𝑡𝑒𝑑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repeat for all species and locations</a:t>
                </a:r>
              </a:p>
              <a:p>
                <a:pPr lvl="1"/>
                <a:r>
                  <a:rPr lang="en-US" dirty="0"/>
                  <a:t>add up the damages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 r="-667" b="-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31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RCMs Use #1: Marginal Damages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marginal damages becomes a relatively simple spreadsheet exercise for the user</a:t>
                </a:r>
              </a:p>
              <a:p>
                <a:endParaRPr lang="en-US" dirty="0"/>
              </a:p>
              <a:p>
                <a:r>
                  <a:rPr lang="en-US" dirty="0"/>
                  <a:t>Impacts of an emissions change, </a:t>
                </a:r>
                <a:r>
                  <a:rPr lang="en-US" i="1" dirty="0">
                    <a:latin typeface="Symbol" panose="05050102010706020507" pitchFamily="18" charset="2"/>
                  </a:rPr>
                  <a:t>D</a:t>
                </a:r>
                <a:r>
                  <a:rPr lang="en-US" i="1" dirty="0"/>
                  <a:t>E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𝐶h𝑎𝑛𝑔𝑒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𝑚𝑜𝑟𝑡𝑎𝑙𝑖𝑡𝑦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𝑀𝑎𝑟𝑔𝑖𝑛𝑎𝑙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𝑑𝑎𝑚𝑎𝑔𝑒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(for all species, s and locations, l)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78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Calculation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1011455"/>
          </a:xfrm>
        </p:spPr>
        <p:txBody>
          <a:bodyPr/>
          <a:lstStyle/>
          <a:p>
            <a:r>
              <a:rPr lang="en-US" dirty="0"/>
              <a:t>What are damages associated with swine production in NC?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71" y="2002055"/>
            <a:ext cx="7565457" cy="37739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99112" y="5706694"/>
            <a:ext cx="459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NEI2011 projected to 2017 / SCC 2805039000</a:t>
            </a:r>
          </a:p>
        </p:txBody>
      </p:sp>
      <p:sp>
        <p:nvSpPr>
          <p:cNvPr id="6" name="5-Point Star 5"/>
          <p:cNvSpPr/>
          <p:nvPr/>
        </p:nvSpPr>
        <p:spPr bwMode="auto">
          <a:xfrm>
            <a:off x="5197642" y="2464066"/>
            <a:ext cx="228600" cy="228600"/>
          </a:xfrm>
          <a:prstGeom prst="star5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045029" y="4401178"/>
            <a:ext cx="3175279" cy="3918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97688" y="4401178"/>
            <a:ext cx="2069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+mj-lt"/>
              </a:rPr>
              <a:t>(tons/</a:t>
            </a:r>
            <a:r>
              <a:rPr lang="en-US" sz="2400" b="1" dirty="0" err="1">
                <a:latin typeface="+mj-lt"/>
              </a:rPr>
              <a:t>yr</a:t>
            </a:r>
            <a:r>
              <a:rPr lang="en-US" sz="2400" b="1" dirty="0">
                <a:latin typeface="+mj-l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91902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Spreadsheet Analysis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74400" y="3567511"/>
            <a:ext cx="1799086" cy="1611326"/>
            <a:chOff x="3774400" y="3567511"/>
            <a:chExt cx="1799086" cy="1611326"/>
          </a:xfrm>
        </p:grpSpPr>
        <p:sp>
          <p:nvSpPr>
            <p:cNvPr id="6" name="TextBox 5"/>
            <p:cNvSpPr txBox="1"/>
            <p:nvPr/>
          </p:nvSpPr>
          <p:spPr>
            <a:xfrm>
              <a:off x="3774400" y="4532506"/>
              <a:ext cx="17990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Emissions inventory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 bwMode="auto">
            <a:xfrm flipV="1">
              <a:off x="4603118" y="3567511"/>
              <a:ext cx="0" cy="6832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" name="Group 3"/>
          <p:cNvGrpSpPr/>
          <p:nvPr/>
        </p:nvGrpSpPr>
        <p:grpSpPr>
          <a:xfrm>
            <a:off x="1768133" y="3567511"/>
            <a:ext cx="2260879" cy="1735175"/>
            <a:chOff x="1768133" y="3567511"/>
            <a:chExt cx="2260879" cy="1735175"/>
          </a:xfrm>
        </p:grpSpPr>
        <p:sp>
          <p:nvSpPr>
            <p:cNvPr id="9" name="TextBox 8"/>
            <p:cNvSpPr txBox="1"/>
            <p:nvPr/>
          </p:nvSpPr>
          <p:spPr>
            <a:xfrm>
              <a:off x="1768133" y="4102357"/>
              <a:ext cx="22608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Marginal social damage (mortalities/</a:t>
              </a:r>
              <a:r>
                <a:rPr lang="en-US" dirty="0" err="1"/>
                <a:t>tonne</a:t>
              </a:r>
              <a:r>
                <a:rPr lang="en-US" dirty="0"/>
                <a:t>) from RCM 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V="1">
              <a:off x="3454905" y="3567511"/>
              <a:ext cx="0" cy="4255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" name="Group 10"/>
          <p:cNvGrpSpPr/>
          <p:nvPr/>
        </p:nvGrpSpPr>
        <p:grpSpPr>
          <a:xfrm>
            <a:off x="5821593" y="2093879"/>
            <a:ext cx="3300050" cy="1403605"/>
            <a:chOff x="5821593" y="2093879"/>
            <a:chExt cx="3300050" cy="1403605"/>
          </a:xfrm>
        </p:grpSpPr>
        <p:sp>
          <p:nvSpPr>
            <p:cNvPr id="15" name="TextBox 14"/>
            <p:cNvSpPr txBox="1"/>
            <p:nvPr/>
          </p:nvSpPr>
          <p:spPr>
            <a:xfrm>
              <a:off x="6222694" y="2297155"/>
              <a:ext cx="289894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Mortalities caused by emissions in that county</a:t>
              </a:r>
            </a:p>
            <a:p>
              <a:pPr algn="ctr"/>
              <a:r>
                <a:rPr lang="en-US" dirty="0"/>
                <a:t>= (marginal social damage) </a:t>
              </a:r>
            </a:p>
            <a:p>
              <a:pPr algn="ctr"/>
              <a:r>
                <a:rPr lang="en-US" dirty="0"/>
                <a:t>x (emissions)</a:t>
              </a:r>
            </a:p>
          </p:txBody>
        </p:sp>
        <p:sp>
          <p:nvSpPr>
            <p:cNvPr id="17" name="Right Brace 16"/>
            <p:cNvSpPr/>
            <p:nvPr/>
          </p:nvSpPr>
          <p:spPr bwMode="auto">
            <a:xfrm>
              <a:off x="5821593" y="2093879"/>
              <a:ext cx="401101" cy="1403605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620486" y="921924"/>
          <a:ext cx="4953000" cy="25755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3584725690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3024512569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1284074571"/>
                    </a:ext>
                  </a:extLst>
                </a:gridCol>
                <a:gridCol w="1079500">
                  <a:extLst>
                    <a:ext uri="{9D8B030D-6E8A-4147-A177-3AD203B41FA5}">
                      <a16:colId xmlns:a16="http://schemas.microsoft.com/office/drawing/2014/main" val="4456068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862847203"/>
                    </a:ext>
                  </a:extLst>
                </a:gridCol>
              </a:tblGrid>
              <a:tr h="3733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mortalities per year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274250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9587232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County Name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County fips code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NH3 damages (mortalities/tonne)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Livestock NH3 emissions (tons/year)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Mortalities (per year)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15281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37001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0.0118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562226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Alexander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37003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50905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Alleghany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37005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0.0088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57995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264222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Ashe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37009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793238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35608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Beaufort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0.0062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57245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Bertie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37015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0.0075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0328568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700252" y="889076"/>
            <a:ext cx="3194137" cy="923330"/>
            <a:chOff x="5700252" y="889076"/>
            <a:chExt cx="3194137" cy="923330"/>
          </a:xfrm>
        </p:grpSpPr>
        <p:sp>
          <p:nvSpPr>
            <p:cNvPr id="18" name="TextBox 17"/>
            <p:cNvSpPr txBox="1"/>
            <p:nvPr/>
          </p:nvSpPr>
          <p:spPr>
            <a:xfrm>
              <a:off x="6449947" y="889076"/>
              <a:ext cx="24444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Total mortalities from emissions in all counties (sum of column)</a:t>
              </a: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 flipH="1">
              <a:off x="5700252" y="1157748"/>
              <a:ext cx="663677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" name="Group 2"/>
          <p:cNvGrpSpPr/>
          <p:nvPr/>
        </p:nvGrpSpPr>
        <p:grpSpPr>
          <a:xfrm>
            <a:off x="143624" y="3669922"/>
            <a:ext cx="1368086" cy="1870891"/>
            <a:chOff x="143624" y="3669922"/>
            <a:chExt cx="1368086" cy="1870891"/>
          </a:xfrm>
        </p:grpSpPr>
        <p:sp>
          <p:nvSpPr>
            <p:cNvPr id="20" name="TextBox 19"/>
            <p:cNvSpPr txBox="1"/>
            <p:nvPr/>
          </p:nvSpPr>
          <p:spPr>
            <a:xfrm>
              <a:off x="143624" y="3669922"/>
              <a:ext cx="1368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…other counties (100 total)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 bwMode="auto">
            <a:xfrm>
              <a:off x="886661" y="4678229"/>
              <a:ext cx="0" cy="8625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9456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RCMs Use #2: Source-Receptor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spatially resolved output, things are only slightly harder</a:t>
            </a:r>
          </a:p>
          <a:p>
            <a:endParaRPr lang="en-US" dirty="0"/>
          </a:p>
          <a:p>
            <a:r>
              <a:rPr lang="en-US" dirty="0"/>
              <a:t>Divide your country/region into locations:</a:t>
            </a:r>
          </a:p>
          <a:p>
            <a:pPr lvl="1"/>
            <a:r>
              <a:rPr lang="en-US" dirty="0"/>
              <a:t>Regular Cartesian grid or municipalities</a:t>
            </a:r>
          </a:p>
          <a:p>
            <a:pPr lvl="1"/>
            <a:r>
              <a:rPr lang="en-US" dirty="0"/>
              <a:t>Locations = (</a:t>
            </a:r>
            <a:r>
              <a:rPr lang="en-US" i="1" dirty="0"/>
              <a:t>l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l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l</a:t>
            </a:r>
            <a:r>
              <a:rPr lang="en-US" i="1" baseline="-25000" dirty="0"/>
              <a:t>3</a:t>
            </a:r>
            <a:r>
              <a:rPr lang="en-US" dirty="0"/>
              <a:t>, …</a:t>
            </a:r>
            <a:r>
              <a:rPr lang="en-US" i="1" dirty="0"/>
              <a:t> </a:t>
            </a:r>
            <a:r>
              <a:rPr lang="en-US" i="1" dirty="0" err="1"/>
              <a:t>l</a:t>
            </a:r>
            <a:r>
              <a:rPr lang="en-US" i="1" baseline="-25000" dirty="0" err="1"/>
              <a:t>N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E.g. locations may be a list of countries*</a:t>
            </a:r>
          </a:p>
          <a:p>
            <a:pPr lvl="1"/>
            <a:r>
              <a:rPr lang="en-US" sz="2000" dirty="0"/>
              <a:t>Locations = (Angola, Botswana, </a:t>
            </a:r>
            <a:r>
              <a:rPr lang="en-US" sz="2000" dirty="0" err="1"/>
              <a:t>Eswatini</a:t>
            </a:r>
            <a:r>
              <a:rPr lang="en-US" sz="2000" dirty="0"/>
              <a:t>, Lesotho, Malawi, Mozambique, Namibia, South Africa, Zambia, Zimbabwe)</a:t>
            </a:r>
          </a:p>
          <a:p>
            <a:pPr lvl="1"/>
            <a:r>
              <a:rPr lang="en-US" sz="2000" dirty="0"/>
              <a:t>*short example: generally, RCMs are much higher resolution</a:t>
            </a:r>
          </a:p>
        </p:txBody>
      </p:sp>
    </p:spTree>
    <p:extLst>
      <p:ext uri="{BB962C8B-B14F-4D97-AF65-F5344CB8AC3E}">
        <p14:creationId xmlns:p14="http://schemas.microsoft.com/office/powerpoint/2010/main" val="49794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RCMs Use #2: Source-Receptor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need emissions changes for each location … organize these values as a vector,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type m:val="noBar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𝐴𝑛𝑔𝑜𝑙𝑎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∆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𝐵𝑜𝑡𝑠𝑤𝑎𝑛𝑎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eqArr>
                          </m:e>
                          <m:e/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will generally want emissions vectors for each emitted species: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𝑃𝑀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𝑁𝑂𝑥</m:t>
                        </m:r>
                      </m:sub>
                    </m:sSub>
                  </m:oMath>
                </a14:m>
                <a:r>
                  <a:rPr lang="en-US" dirty="0"/>
                  <a:t>, etc.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84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RCMs Use #2: Mapping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resulting map of concentration changes can be calculated as: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𝑃𝑀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𝑠𝑝𝑒𝑐𝑖𝑒𝑠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…where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is a vector of PM concentration changes with same locations in same order as emissions vector.</a:t>
                </a:r>
              </a:p>
              <a:p>
                <a:endParaRPr lang="en-US" dirty="0"/>
              </a:p>
              <a:p>
                <a:r>
                  <a:rPr lang="en-US" dirty="0"/>
                  <a:t>There are several “source-receptor” matrices,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396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Note About Notation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𝑃𝑀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𝑜𝑡h𝑒𝑟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𝑠𝑝𝑒𝑐𝑖𝑒𝑠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concentration change of PM2.5</a:t>
                </a:r>
              </a:p>
              <a:p>
                <a:r>
                  <a:rPr lang="en-US" dirty="0" smtClean="0">
                    <a:ea typeface="Cambria Math" panose="02040503050406030204" pitchFamily="18" charset="0"/>
                  </a:rPr>
                  <a:t>The matrix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tells us the amount of PM2.5 (particulate) formed from SO2 (gaseous) emissions, including the SO2 → PM sulfate chemistry.</a:t>
                </a:r>
              </a:p>
              <a:p>
                <a:r>
                  <a:rPr lang="en-US" dirty="0" smtClean="0"/>
                  <a:t>It would be more precise to call this the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𝑆𝑂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matrix, but that’s cumbersome</a:t>
                </a:r>
              </a:p>
              <a:p>
                <a:r>
                  <a:rPr lang="en-US" dirty="0" smtClean="0"/>
                  <a:t>These are always PM2.5 formed from 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r="-2000" b="-1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51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8B1AD-91EF-6D15-C648-C28EC23EF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AB026-EDE2-F72F-DCAC-204AC29F2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25+ years experience with most complex air quality models (CTMs)</a:t>
            </a:r>
          </a:p>
          <a:p>
            <a:r>
              <a:rPr lang="en-US" dirty="0"/>
              <a:t>21 years in CMU’s Department of Engineering and Public Policy</a:t>
            </a:r>
          </a:p>
          <a:p>
            <a:r>
              <a:rPr lang="en-US" dirty="0"/>
              <a:t>Served on many technical advisory committees to US EPA (and state and county levels)</a:t>
            </a:r>
          </a:p>
          <a:p>
            <a:endParaRPr lang="en-US" dirty="0"/>
          </a:p>
          <a:p>
            <a:r>
              <a:rPr lang="en-US" dirty="0"/>
              <a:t>These experiences have persuaded me that RCMs are a promising tool for better policy-making.</a:t>
            </a:r>
          </a:p>
        </p:txBody>
      </p:sp>
    </p:spTree>
    <p:extLst>
      <p:ext uri="{BB962C8B-B14F-4D97-AF65-F5344CB8AC3E}">
        <p14:creationId xmlns:p14="http://schemas.microsoft.com/office/powerpoint/2010/main" val="232803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Source-Receptor Matrices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sz="2000" dirty="0" smtClean="0"/>
                  <a:t>The source-receptor matrices,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map emissions changes into corresponding concentration changes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/>
                  <a:t>All of the important atmospheric behavior (transport, dispersion, chemistry, deposition) is embedded in the matrix values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/>
                  <a:t>Each RCM derives its S-R matrices differently (more later)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/>
                  <a:t>The source-receptor matrices are given to you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/>
                  <a:t>You just need to do the matrix-vector calculations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/>
                  <a:t>REACH-Southern Africa has 1781 locations (municipalities)</a:t>
                </a:r>
              </a:p>
              <a:p>
                <a:pPr lvl="1"/>
                <a:r>
                  <a:rPr lang="en-US" sz="1800" dirty="0"/>
                  <a:t>Each S-R matrix is 1781 x 1781;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1800" dirty="0"/>
                  <a:t> vectors have 1781 elements</a:t>
                </a:r>
              </a:p>
              <a:p>
                <a:pPr>
                  <a:buFont typeface="+mj-lt"/>
                  <a:buAutoNum type="arabicPeriod"/>
                </a:pPr>
                <a:r>
                  <a:rPr lang="en-US" sz="2000" dirty="0"/>
                  <a:t>Units: </a:t>
                </a:r>
                <a:r>
                  <a:rPr lang="en-US" sz="1600" dirty="0"/>
                  <a:t>Emissions (</a:t>
                </a:r>
                <a:r>
                  <a:rPr lang="en-US" sz="1600" dirty="0" err="1"/>
                  <a:t>tonnes</a:t>
                </a:r>
                <a:r>
                  <a:rPr lang="en-US" sz="1600" dirty="0"/>
                  <a:t>/</a:t>
                </a:r>
                <a:r>
                  <a:rPr lang="en-US" sz="1600" dirty="0" err="1"/>
                  <a:t>yr</a:t>
                </a:r>
                <a:r>
                  <a:rPr lang="en-US" sz="1600" dirty="0"/>
                  <a:t>), concentrations (</a:t>
                </a:r>
                <a:r>
                  <a:rPr lang="en-US" sz="1600" dirty="0">
                    <a:latin typeface="Symbol" panose="05050102010706020507" pitchFamily="18" charset="2"/>
                  </a:rPr>
                  <a:t>m</a:t>
                </a:r>
                <a:r>
                  <a:rPr lang="en-US" sz="1600" dirty="0"/>
                  <a:t>g/m</a:t>
                </a:r>
                <a:r>
                  <a:rPr lang="en-US" sz="1600" baseline="30000" dirty="0"/>
                  <a:t>3</a:t>
                </a:r>
                <a:r>
                  <a:rPr lang="en-US" sz="1600" dirty="0"/>
                  <a:t>), S-R (</a:t>
                </a:r>
                <a:r>
                  <a:rPr lang="en-US" sz="1600" dirty="0">
                    <a:latin typeface="Symbol" panose="05050102010706020507" pitchFamily="18" charset="2"/>
                  </a:rPr>
                  <a:t>m</a:t>
                </a:r>
                <a:r>
                  <a:rPr lang="en-US" sz="1600" dirty="0"/>
                  <a:t>g/m</a:t>
                </a:r>
                <a:r>
                  <a:rPr lang="en-US" sz="1600" baseline="30000" dirty="0"/>
                  <a:t>3 </a:t>
                </a:r>
                <a:r>
                  <a:rPr lang="en-US" sz="1600" dirty="0"/>
                  <a:t>per </a:t>
                </a:r>
                <a:r>
                  <a:rPr lang="en-US" sz="1600" dirty="0" err="1"/>
                  <a:t>tonne</a:t>
                </a:r>
                <a:r>
                  <a:rPr lang="en-US" sz="1600" dirty="0"/>
                  <a:t>/</a:t>
                </a:r>
                <a:r>
                  <a:rPr lang="en-US" sz="1600" dirty="0" err="1"/>
                  <a:t>yr</a:t>
                </a:r>
                <a:r>
                  <a:rPr lang="en-US" sz="16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21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RCMs: Really three different things…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3504" y="2898058"/>
            <a:ext cx="2212258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Reduced-complexity model</a:t>
            </a:r>
          </a:p>
          <a:p>
            <a:pPr algn="ctr"/>
            <a:r>
              <a:rPr lang="en-US" dirty="0">
                <a:latin typeface="+mj-lt"/>
              </a:rPr>
              <a:t>(several different methods)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3051" y="3036557"/>
            <a:ext cx="2212258" cy="9233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Marginal damages</a:t>
            </a:r>
          </a:p>
          <a:p>
            <a:pPr algn="ctr"/>
            <a:r>
              <a:rPr lang="en-US" dirty="0">
                <a:latin typeface="+mj-lt"/>
              </a:rPr>
              <a:t>(mortalities or $ per </a:t>
            </a:r>
            <a:r>
              <a:rPr lang="en-US" dirty="0" err="1">
                <a:latin typeface="+mj-lt"/>
              </a:rPr>
              <a:t>tonne</a:t>
            </a:r>
            <a:r>
              <a:rPr lang="en-US" dirty="0">
                <a:latin typeface="+mj-lt"/>
              </a:rPr>
              <a:t> emitted)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43051" y="4199459"/>
            <a:ext cx="3070121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+mj-lt"/>
              </a:rPr>
              <a:t>Source-receptor matrix</a:t>
            </a:r>
          </a:p>
          <a:p>
            <a:pPr algn="ctr"/>
            <a:r>
              <a:rPr lang="en-US" dirty="0">
                <a:latin typeface="+mj-lt"/>
              </a:rPr>
              <a:t>(how emissions at location X impact concentrations at location Y)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4284406" y="1268361"/>
            <a:ext cx="0" cy="404105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84621" y="1307180"/>
            <a:ext cx="2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RCM developers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14168" y="1307180"/>
            <a:ext cx="227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RCM users</a:t>
            </a:r>
          </a:p>
        </p:txBody>
      </p:sp>
      <p:cxnSp>
        <p:nvCxnSpPr>
          <p:cNvPr id="12" name="Straight Arrow Connector 11"/>
          <p:cNvCxnSpPr>
            <a:stCxn id="4" idx="3"/>
            <a:endCxn id="5" idx="1"/>
          </p:cNvCxnSpPr>
          <p:nvPr/>
        </p:nvCxnSpPr>
        <p:spPr bwMode="auto">
          <a:xfrm flipV="1">
            <a:off x="3325762" y="3498222"/>
            <a:ext cx="1917289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4" idx="3"/>
            <a:endCxn id="6" idx="1"/>
          </p:cNvCxnSpPr>
          <p:nvPr/>
        </p:nvCxnSpPr>
        <p:spPr bwMode="auto">
          <a:xfrm>
            <a:off x="3325762" y="3498223"/>
            <a:ext cx="1917289" cy="13014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6138398" y="2002591"/>
            <a:ext cx="217477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“Very easy”: ~1 hour with spreadsheet</a:t>
            </a:r>
          </a:p>
        </p:txBody>
      </p:sp>
      <p:cxnSp>
        <p:nvCxnSpPr>
          <p:cNvPr id="11" name="Straight Arrow Connector 10"/>
          <p:cNvCxnSpPr>
            <a:stCxn id="3" idx="2"/>
          </p:cNvCxnSpPr>
          <p:nvPr/>
        </p:nvCxnSpPr>
        <p:spPr bwMode="auto">
          <a:xfrm flipH="1">
            <a:off x="6939116" y="2587366"/>
            <a:ext cx="286669" cy="3106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3543606" y="5467629"/>
            <a:ext cx="415904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“Moderately easy”: few hours in programming environment (R, Python, etc.)</a:t>
            </a:r>
          </a:p>
        </p:txBody>
      </p:sp>
      <p:cxnSp>
        <p:nvCxnSpPr>
          <p:cNvPr id="16" name="Straight Arrow Connector 15"/>
          <p:cNvCxnSpPr/>
          <p:nvPr/>
        </p:nvCxnSpPr>
        <p:spPr bwMode="auto">
          <a:xfrm flipV="1">
            <a:off x="7702650" y="5474742"/>
            <a:ext cx="349969" cy="32923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619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RCMs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ClrTx/>
              <a:buFont typeface="+mj-lt"/>
              <a:buAutoNum type="arabicPeriod"/>
            </a:pPr>
            <a:r>
              <a:rPr lang="en-US" sz="2000" b="1" u="sng" dirty="0"/>
              <a:t>APEEP</a:t>
            </a:r>
          </a:p>
          <a:p>
            <a:pPr lvl="1"/>
            <a:r>
              <a:rPr lang="en-US" sz="1600" dirty="0"/>
              <a:t>Air Pollution Emission Experiments and Policy</a:t>
            </a:r>
          </a:p>
          <a:p>
            <a:pPr lvl="1"/>
            <a:r>
              <a:rPr lang="en-US" sz="1600" dirty="0"/>
              <a:t>Nick Muller (CMU, formerly Middlebury)</a:t>
            </a:r>
          </a:p>
          <a:p>
            <a:pPr lvl="1"/>
            <a:r>
              <a:rPr lang="en-US" sz="1600" b="1" i="1" u="sng" dirty="0"/>
              <a:t>Gaussian dispersion + simple chemistry</a:t>
            </a:r>
            <a:endParaRPr lang="en-US" sz="1800" b="1" i="1" u="sng" dirty="0"/>
          </a:p>
          <a:p>
            <a:pPr marL="514350" indent="-514350">
              <a:buClrTx/>
              <a:buFont typeface="+mj-lt"/>
              <a:buAutoNum type="arabicPeriod"/>
            </a:pPr>
            <a:r>
              <a:rPr lang="en-US" sz="2000" b="1" u="sng" dirty="0"/>
              <a:t>EASIUR</a:t>
            </a:r>
          </a:p>
          <a:p>
            <a:pPr lvl="1"/>
            <a:r>
              <a:rPr lang="en-US" sz="1600" dirty="0"/>
              <a:t>Estimating Air pollution Social Impacts Using Regression</a:t>
            </a:r>
          </a:p>
          <a:p>
            <a:pPr lvl="1"/>
            <a:r>
              <a:rPr lang="en-US" sz="1600" dirty="0"/>
              <a:t>Peter Adams and Jinhyok Heo (CMU)</a:t>
            </a:r>
          </a:p>
          <a:p>
            <a:pPr lvl="1"/>
            <a:r>
              <a:rPr lang="en-US" sz="1600" b="1" i="1" u="sng" dirty="0"/>
              <a:t>statistical model fitting tagged CTM simulations</a:t>
            </a:r>
            <a:r>
              <a:rPr lang="en-US" sz="1800" dirty="0"/>
              <a:t>	</a:t>
            </a:r>
          </a:p>
          <a:p>
            <a:pPr marL="514350" indent="-514350">
              <a:buClrTx/>
              <a:buFont typeface="+mj-lt"/>
              <a:buAutoNum type="arabicPeriod"/>
            </a:pPr>
            <a:r>
              <a:rPr lang="en-US" sz="2000" b="1" u="sng" dirty="0" err="1"/>
              <a:t>InMAP</a:t>
            </a:r>
            <a:endParaRPr lang="en-US" sz="2000" b="1" u="sng" dirty="0"/>
          </a:p>
          <a:p>
            <a:pPr lvl="1"/>
            <a:r>
              <a:rPr lang="en-US" sz="1600" dirty="0"/>
              <a:t>Intervention Model for Air Pollution</a:t>
            </a:r>
          </a:p>
          <a:p>
            <a:pPr lvl="1"/>
            <a:r>
              <a:rPr lang="en-US" sz="1600" dirty="0"/>
              <a:t>Chris Tessum and Julian Marshall (UW, formerly </a:t>
            </a:r>
            <a:r>
              <a:rPr lang="en-US" sz="1600" dirty="0" err="1"/>
              <a:t>Minn</a:t>
            </a:r>
            <a:r>
              <a:rPr lang="en-US" sz="1600" dirty="0"/>
              <a:t>)</a:t>
            </a:r>
          </a:p>
          <a:p>
            <a:pPr lvl="1"/>
            <a:r>
              <a:rPr lang="en-US" sz="1600" b="1" i="1" u="sng" dirty="0"/>
              <a:t>annual-average CTM with process rates from WRF-</a:t>
            </a:r>
            <a:r>
              <a:rPr lang="en-US" sz="1600" b="1" i="1" u="sng" dirty="0" err="1"/>
              <a:t>Chem</a:t>
            </a:r>
            <a:endParaRPr lang="en-US" sz="1600" b="1" i="1" u="sng" dirty="0"/>
          </a:p>
          <a:p>
            <a:pPr marL="514350" indent="-514350">
              <a:buClrTx/>
              <a:buFont typeface="+mj-lt"/>
              <a:buAutoNum type="arabicPeriod"/>
            </a:pPr>
            <a:r>
              <a:rPr lang="en-US" sz="2000" b="1" u="sng" dirty="0"/>
              <a:t>GAINS</a:t>
            </a:r>
          </a:p>
          <a:p>
            <a:pPr lvl="1"/>
            <a:r>
              <a:rPr lang="en-US" sz="1600" dirty="0"/>
              <a:t>Greenhouse gas-Air pollution </a:t>
            </a:r>
            <a:r>
              <a:rPr lang="en-US" sz="1600" dirty="0" err="1"/>
              <a:t>InteractioNs</a:t>
            </a:r>
            <a:r>
              <a:rPr lang="en-US" sz="1600" dirty="0"/>
              <a:t> and Synergies model</a:t>
            </a:r>
          </a:p>
          <a:p>
            <a:pPr lvl="1"/>
            <a:r>
              <a:rPr lang="en-US" sz="1600" dirty="0"/>
              <a:t>IIASA</a:t>
            </a:r>
          </a:p>
          <a:p>
            <a:pPr lvl="1"/>
            <a:r>
              <a:rPr lang="en-US" sz="1600" b="1" i="1" u="sng" dirty="0"/>
              <a:t>Source-receptor matrix derived from TM5 simulations</a:t>
            </a:r>
          </a:p>
          <a:p>
            <a:pPr>
              <a:buFont typeface="+mj-lt"/>
              <a:buAutoNum type="arabicPeriod"/>
            </a:pP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20729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D3AB1-723D-52E0-2606-F112C600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Changes /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C2F43-A290-E998-EA89-244FEA106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marginal social cost and source-receptor approaches are both </a:t>
            </a:r>
            <a:r>
              <a:rPr lang="en-US" b="1" u="sng" dirty="0"/>
              <a:t>linear models</a:t>
            </a:r>
          </a:p>
          <a:p>
            <a:pPr lvl="1"/>
            <a:r>
              <a:rPr lang="en-US" dirty="0"/>
              <a:t>Impacts (concentration and mortality changes) are proportional to emissions changes</a:t>
            </a:r>
          </a:p>
          <a:p>
            <a:r>
              <a:rPr lang="en-US" dirty="0"/>
              <a:t>RCMs </a:t>
            </a:r>
            <a:r>
              <a:rPr lang="en-US" b="1" u="sng" dirty="0"/>
              <a:t>assume</a:t>
            </a:r>
            <a:r>
              <a:rPr lang="en-US" dirty="0"/>
              <a:t> linear responses</a:t>
            </a:r>
          </a:p>
          <a:p>
            <a:pPr lvl="1"/>
            <a:r>
              <a:rPr lang="en-US" dirty="0"/>
              <a:t>A good assumption for small changes in emissions OR for PM species that behave linearly</a:t>
            </a:r>
          </a:p>
          <a:p>
            <a:r>
              <a:rPr lang="en-US" dirty="0"/>
              <a:t>We will discuss limitations of this assumption in more detail later</a:t>
            </a:r>
          </a:p>
          <a:p>
            <a:pPr lvl="1"/>
            <a:r>
              <a:rPr lang="en-US" dirty="0"/>
              <a:t>For now, note that it tends to work much better than most air quality people think it will</a:t>
            </a:r>
          </a:p>
        </p:txBody>
      </p:sp>
    </p:spTree>
    <p:extLst>
      <p:ext uri="{BB962C8B-B14F-4D97-AF65-F5344CB8AC3E}">
        <p14:creationId xmlns:p14="http://schemas.microsoft.com/office/powerpoint/2010/main" val="32172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6B451-55EB-D6B0-7A5E-DB92F511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Marginal vs Average Changes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333BFCC-A428-8234-98FA-37941CA95E4B}"/>
              </a:ext>
            </a:extLst>
          </p:cNvPr>
          <p:cNvCxnSpPr/>
          <p:nvPr/>
        </p:nvCxnSpPr>
        <p:spPr bwMode="auto">
          <a:xfrm flipV="1">
            <a:off x="1904301" y="1040235"/>
            <a:ext cx="0" cy="41777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ED771F9-63D7-6ACE-B367-04526464E92D}"/>
              </a:ext>
            </a:extLst>
          </p:cNvPr>
          <p:cNvCxnSpPr>
            <a:cxnSpLocks/>
          </p:cNvCxnSpPr>
          <p:nvPr/>
        </p:nvCxnSpPr>
        <p:spPr bwMode="auto">
          <a:xfrm>
            <a:off x="1904301" y="5234730"/>
            <a:ext cx="607362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B7E65D7-679C-C081-5E24-DC46FA523CD5}"/>
              </a:ext>
            </a:extLst>
          </p:cNvPr>
          <p:cNvSpPr txBox="1"/>
          <p:nvPr/>
        </p:nvSpPr>
        <p:spPr>
          <a:xfrm>
            <a:off x="7176781" y="5427677"/>
            <a:ext cx="151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Emissions (e.g. NOx)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E4D000-453B-E0E2-176E-C3E40091EE88}"/>
              </a:ext>
            </a:extLst>
          </p:cNvPr>
          <p:cNvSpPr txBox="1"/>
          <p:nvPr/>
        </p:nvSpPr>
        <p:spPr>
          <a:xfrm>
            <a:off x="248872" y="1040235"/>
            <a:ext cx="151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Concentration or mortality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99C4B37-E70C-28F3-B482-67001EFAB2A4}"/>
              </a:ext>
            </a:extLst>
          </p:cNvPr>
          <p:cNvSpPr/>
          <p:nvPr/>
        </p:nvSpPr>
        <p:spPr bwMode="auto">
          <a:xfrm>
            <a:off x="1921079" y="1140903"/>
            <a:ext cx="6199464" cy="4077049"/>
          </a:xfrm>
          <a:custGeom>
            <a:avLst/>
            <a:gdLst>
              <a:gd name="connsiteX0" fmla="*/ 0 w 6580162"/>
              <a:gd name="connsiteY0" fmla="*/ 4127097 h 4127097"/>
              <a:gd name="connsiteX1" fmla="*/ 578840 w 6580162"/>
              <a:gd name="connsiteY1" fmla="*/ 2801637 h 4127097"/>
              <a:gd name="connsiteX2" fmla="*/ 1577130 w 6580162"/>
              <a:gd name="connsiteY2" fmla="*/ 1560066 h 4127097"/>
              <a:gd name="connsiteX3" fmla="*/ 3011648 w 6580162"/>
              <a:gd name="connsiteY3" fmla="*/ 570165 h 4127097"/>
              <a:gd name="connsiteX4" fmla="*/ 6199464 w 6580162"/>
              <a:gd name="connsiteY4" fmla="*/ 50048 h 4127097"/>
              <a:gd name="connsiteX5" fmla="*/ 6400800 w 6580162"/>
              <a:gd name="connsiteY5" fmla="*/ 50048 h 4127097"/>
              <a:gd name="connsiteX0" fmla="*/ 0 w 6199464"/>
              <a:gd name="connsiteY0" fmla="*/ 4077049 h 4077049"/>
              <a:gd name="connsiteX1" fmla="*/ 578840 w 6199464"/>
              <a:gd name="connsiteY1" fmla="*/ 2751589 h 4077049"/>
              <a:gd name="connsiteX2" fmla="*/ 1577130 w 6199464"/>
              <a:gd name="connsiteY2" fmla="*/ 1510018 h 4077049"/>
              <a:gd name="connsiteX3" fmla="*/ 3011648 w 6199464"/>
              <a:gd name="connsiteY3" fmla="*/ 520117 h 4077049"/>
              <a:gd name="connsiteX4" fmla="*/ 6199464 w 6199464"/>
              <a:gd name="connsiteY4" fmla="*/ 0 h 4077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9464" h="4077049">
                <a:moveTo>
                  <a:pt x="0" y="4077049"/>
                </a:moveTo>
                <a:cubicBezTo>
                  <a:pt x="157992" y="3628238"/>
                  <a:pt x="315985" y="3179427"/>
                  <a:pt x="578840" y="2751589"/>
                </a:cubicBezTo>
                <a:cubicBezTo>
                  <a:pt x="841695" y="2323750"/>
                  <a:pt x="1171662" y="1881930"/>
                  <a:pt x="1577130" y="1510018"/>
                </a:cubicBezTo>
                <a:cubicBezTo>
                  <a:pt x="1982598" y="1138106"/>
                  <a:pt x="2241259" y="771787"/>
                  <a:pt x="3011648" y="520117"/>
                </a:cubicBezTo>
                <a:cubicBezTo>
                  <a:pt x="3782037" y="268447"/>
                  <a:pt x="5634605" y="86686"/>
                  <a:pt x="6199464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C8FCFC-30AD-41DD-A009-1A473AD3C9F6}"/>
              </a:ext>
            </a:extLst>
          </p:cNvPr>
          <p:cNvSpPr txBox="1"/>
          <p:nvPr/>
        </p:nvSpPr>
        <p:spPr>
          <a:xfrm>
            <a:off x="7365533" y="1316882"/>
            <a:ext cx="1510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Nonlinear response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29DCDF-FA3C-4C46-FEB4-1663E5297CE5}"/>
              </a:ext>
            </a:extLst>
          </p:cNvPr>
          <p:cNvSpPr/>
          <p:nvPr/>
        </p:nvSpPr>
        <p:spPr bwMode="auto">
          <a:xfrm>
            <a:off x="5897461" y="1371789"/>
            <a:ext cx="121451" cy="121451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77DFF7-4EC6-75E9-C224-7133F8BD23F7}"/>
              </a:ext>
            </a:extLst>
          </p:cNvPr>
          <p:cNvSpPr txBox="1"/>
          <p:nvPr/>
        </p:nvSpPr>
        <p:spPr>
          <a:xfrm>
            <a:off x="5691928" y="1575270"/>
            <a:ext cx="1510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“baseline” (current situation)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2363A4-D85A-F57C-F816-D4C549D23C66}"/>
              </a:ext>
            </a:extLst>
          </p:cNvPr>
          <p:cNvCxnSpPr>
            <a:cxnSpLocks/>
          </p:cNvCxnSpPr>
          <p:nvPr/>
        </p:nvCxnSpPr>
        <p:spPr bwMode="auto">
          <a:xfrm flipV="1">
            <a:off x="2567031" y="989766"/>
            <a:ext cx="5738070" cy="109516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9765056-9E1C-5D53-AA10-BA3AAF2FC0BE}"/>
              </a:ext>
            </a:extLst>
          </p:cNvPr>
          <p:cNvSpPr txBox="1"/>
          <p:nvPr/>
        </p:nvSpPr>
        <p:spPr>
          <a:xfrm>
            <a:off x="2396453" y="846909"/>
            <a:ext cx="3442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“Marginal change”: RCM provides linear model around baseline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D415DF-FA42-33ED-215B-F3831C2F08F0}"/>
              </a:ext>
            </a:extLst>
          </p:cNvPr>
          <p:cNvCxnSpPr>
            <a:cxnSpLocks/>
            <a:endCxn id="13" idx="4"/>
          </p:cNvCxnSpPr>
          <p:nvPr/>
        </p:nvCxnSpPr>
        <p:spPr bwMode="auto">
          <a:xfrm flipV="1">
            <a:off x="1929469" y="1493240"/>
            <a:ext cx="4028718" cy="372471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00938D6-A63E-3F01-71A3-CFEE13B9993B}"/>
              </a:ext>
            </a:extLst>
          </p:cNvPr>
          <p:cNvSpPr txBox="1"/>
          <p:nvPr/>
        </p:nvSpPr>
        <p:spPr>
          <a:xfrm>
            <a:off x="3499605" y="3625574"/>
            <a:ext cx="1584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response (model)</a:t>
            </a:r>
          </a:p>
        </p:txBody>
      </p:sp>
    </p:spTree>
    <p:extLst>
      <p:ext uri="{BB962C8B-B14F-4D97-AF65-F5344CB8AC3E}">
        <p14:creationId xmlns:p14="http://schemas.microsoft.com/office/powerpoint/2010/main" val="404704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8916-0F90-3BD9-9997-79F75770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Mini-Session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14D33-AC31-FFC9-DDA8-9B4D8E35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work on </a:t>
            </a:r>
          </a:p>
          <a:p>
            <a:pPr lvl="1"/>
            <a:r>
              <a:rPr lang="en-US" dirty="0"/>
              <a:t>Problem #1</a:t>
            </a:r>
          </a:p>
          <a:p>
            <a:pPr lvl="1"/>
            <a:r>
              <a:rPr lang="en-US" dirty="0"/>
              <a:t>Problem #2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https://drive.google.com/drive/folders/1SJhJHQRyf2aCbIu7xLTJTIYq2kjEkizu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C976-8492-C12E-C567-3AEB097EC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Overview: Problem #1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9C256D7-D28E-974A-93E7-20AC5D606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294231"/>
              </p:ext>
            </p:extLst>
          </p:nvPr>
        </p:nvGraphicFramePr>
        <p:xfrm>
          <a:off x="565383" y="1409700"/>
          <a:ext cx="6246478" cy="2929759"/>
        </p:xfrm>
        <a:graphic>
          <a:graphicData uri="http://schemas.openxmlformats.org/drawingml/2006/table">
            <a:tbl>
              <a:tblPr/>
              <a:tblGrid>
                <a:gridCol w="1546659">
                  <a:extLst>
                    <a:ext uri="{9D8B030D-6E8A-4147-A177-3AD203B41FA5}">
                      <a16:colId xmlns:a16="http://schemas.microsoft.com/office/drawing/2014/main" val="3132210582"/>
                    </a:ext>
                  </a:extLst>
                </a:gridCol>
                <a:gridCol w="1104756">
                  <a:extLst>
                    <a:ext uri="{9D8B030D-6E8A-4147-A177-3AD203B41FA5}">
                      <a16:colId xmlns:a16="http://schemas.microsoft.com/office/drawing/2014/main" val="3083267714"/>
                    </a:ext>
                  </a:extLst>
                </a:gridCol>
                <a:gridCol w="2250942">
                  <a:extLst>
                    <a:ext uri="{9D8B030D-6E8A-4147-A177-3AD203B41FA5}">
                      <a16:colId xmlns:a16="http://schemas.microsoft.com/office/drawing/2014/main" val="1863777577"/>
                    </a:ext>
                  </a:extLst>
                </a:gridCol>
                <a:gridCol w="1344121">
                  <a:extLst>
                    <a:ext uri="{9D8B030D-6E8A-4147-A177-3AD203B41FA5}">
                      <a16:colId xmlns:a16="http://schemas.microsoft.com/office/drawing/2014/main" val="3421237045"/>
                    </a:ext>
                  </a:extLst>
                </a:gridCol>
              </a:tblGrid>
              <a:tr h="71862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Species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Emissions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tonnes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r>
                        <a:rPr lang="en-US" sz="9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Marginal health impact (mortalities/tonne)</a:t>
                      </a:r>
                      <a:r>
                        <a:rPr lang="en-US" sz="900" b="0" i="0" u="none" strike="noStrike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Mortalities/yr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466969"/>
                  </a:ext>
                </a:extLst>
              </a:tr>
              <a:tr h="276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Primary PM2.5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9.60E+05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7.20E-03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6912</a:t>
                      </a:r>
                    </a:p>
                  </a:txBody>
                  <a:tcPr marL="13820" marR="13820" marT="138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4387920"/>
                  </a:ext>
                </a:extLst>
              </a:tr>
              <a:tr h="276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SO2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3.30E+06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4.80E-03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15840</a:t>
                      </a:r>
                    </a:p>
                  </a:txBody>
                  <a:tcPr marL="13820" marR="13820" marT="138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4063000"/>
                  </a:ext>
                </a:extLst>
              </a:tr>
              <a:tr h="276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NOx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2.40E+06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3.10E-04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744</a:t>
                      </a:r>
                    </a:p>
                  </a:txBody>
                  <a:tcPr marL="13820" marR="13820" marT="138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106546"/>
                  </a:ext>
                </a:extLst>
              </a:tr>
              <a:tr h="2763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NH3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8.50E+05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2.10E-03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1785</a:t>
                      </a:r>
                    </a:p>
                  </a:txBody>
                  <a:tcPr marL="13820" marR="13820" marT="138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372494"/>
                  </a:ext>
                </a:extLst>
              </a:tr>
              <a:tr h="5527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Anthropogenic VOCs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3.10E+06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4.50E-04</a:t>
                      </a:r>
                    </a:p>
                  </a:txBody>
                  <a:tcPr marL="13820" marR="13820" marT="138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1395</a:t>
                      </a:r>
                    </a:p>
                  </a:txBody>
                  <a:tcPr marL="13820" marR="13820" marT="138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197164"/>
                  </a:ext>
                </a:extLst>
              </a:tr>
              <a:tr h="27639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20" marR="13820" marT="138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20" marR="13820" marT="138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20" marR="13820" marT="138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20" marR="13820" marT="138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718362"/>
                  </a:ext>
                </a:extLst>
              </a:tr>
              <a:tr h="276392"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20" marR="13820" marT="138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3820" marR="13820" marT="138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13820" marR="13820" marT="138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26676</a:t>
                      </a:r>
                    </a:p>
                  </a:txBody>
                  <a:tcPr marL="13820" marR="13820" marT="138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075254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C79E78B-CFD7-FFE8-390B-97B628D948B1}"/>
              </a:ext>
            </a:extLst>
          </p:cNvPr>
          <p:cNvSpPr txBox="1"/>
          <p:nvPr/>
        </p:nvSpPr>
        <p:spPr>
          <a:xfrm>
            <a:off x="7210047" y="2228671"/>
            <a:ext cx="2029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Mortalities caused</a:t>
            </a:r>
          </a:p>
          <a:p>
            <a:pPr algn="ctr"/>
            <a:r>
              <a:rPr lang="en-US" dirty="0"/>
              <a:t>= (marginal social damage) </a:t>
            </a:r>
          </a:p>
          <a:p>
            <a:pPr algn="ctr"/>
            <a:r>
              <a:rPr lang="en-US" dirty="0"/>
              <a:t>x (emissions)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681A1F5-57F3-F510-48E6-99CA609ADEFC}"/>
              </a:ext>
            </a:extLst>
          </p:cNvPr>
          <p:cNvSpPr/>
          <p:nvPr/>
        </p:nvSpPr>
        <p:spPr bwMode="auto">
          <a:xfrm>
            <a:off x="6929307" y="2278437"/>
            <a:ext cx="280740" cy="1403605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0477B9-6D84-5CC5-08D4-1DFD0C559838}"/>
              </a:ext>
            </a:extLst>
          </p:cNvPr>
          <p:cNvSpPr txBox="1"/>
          <p:nvPr/>
        </p:nvSpPr>
        <p:spPr>
          <a:xfrm>
            <a:off x="5797340" y="4801969"/>
            <a:ext cx="2029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= Total across species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E31965-338D-4700-2C30-30C9463D3B30}"/>
              </a:ext>
            </a:extLst>
          </p:cNvPr>
          <p:cNvCxnSpPr/>
          <p:nvPr/>
        </p:nvCxnSpPr>
        <p:spPr bwMode="auto">
          <a:xfrm flipV="1">
            <a:off x="6543413" y="4339459"/>
            <a:ext cx="0" cy="3499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5372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4B9C-AC3B-B6A0-89D0-258E911A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Problem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6BFB-8527-1618-F308-5B0D4D98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Note that marginal impacts depend strongly on source location.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Total estimated mortalities are ~26,000 per year due to ambient exposure</a:t>
            </a:r>
          </a:p>
          <a:p>
            <a:pPr lvl="1"/>
            <a:r>
              <a:rPr lang="en-US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Independent source puts it at ~10,000</a:t>
            </a:r>
          </a:p>
          <a:p>
            <a:pPr lvl="2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(The cost of air pollution in Africa, OECD Working Paper No. 333, Sep 2016.)</a:t>
            </a:r>
            <a:endParaRPr lang="en-US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Primary PM2.5, SO2, and </a:t>
            </a:r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</a:rPr>
              <a:t>NH3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have highest damages per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tonne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SO2 causes most mortalities (highest emissions; 2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nd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highest marginal damages)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5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AA25-3E7B-ED2A-A9F6-07E304C9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Overview: Problem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796E6C-4BFE-89DA-44EF-A9C6683E72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𝑃𝑀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3.6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1.7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3.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0.8</m:t>
                            </m:r>
                          </m:den>
                        </m:f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6.7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2.5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	(=PM2.5 conc in </a:t>
                </a:r>
                <a:r>
                  <a:rPr lang="en-US" sz="2000" dirty="0">
                    <a:latin typeface="Symbol" panose="05050102010706020507" pitchFamily="18" charset="2"/>
                  </a:rPr>
                  <a:t>m</a:t>
                </a:r>
                <a:r>
                  <a:rPr lang="en-US" sz="2000" dirty="0"/>
                  <a:t>g/m</a:t>
                </a:r>
                <a:r>
                  <a:rPr lang="en-US" sz="2000" baseline="30000" dirty="0"/>
                  <a:t>3</a:t>
                </a:r>
                <a:r>
                  <a:rPr lang="en-US" sz="2000" dirty="0"/>
                  <a:t>)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Note: In Excel, the MMULT function will do matrix multiplications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796E6C-4BFE-89DA-44EF-A9C6683E72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41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7C8F99F-7A99-04A7-1E40-DDA28976B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359255"/>
              </p:ext>
            </p:extLst>
          </p:nvPr>
        </p:nvGraphicFramePr>
        <p:xfrm>
          <a:off x="1513907" y="2160257"/>
          <a:ext cx="2990981" cy="1371600"/>
        </p:xfrm>
        <a:graphic>
          <a:graphicData uri="http://schemas.openxmlformats.org/drawingml/2006/table">
            <a:tbl>
              <a:tblPr/>
              <a:tblGrid>
                <a:gridCol w="278206">
                  <a:extLst>
                    <a:ext uri="{9D8B030D-6E8A-4147-A177-3AD203B41FA5}">
                      <a16:colId xmlns:a16="http://schemas.microsoft.com/office/drawing/2014/main" val="320151831"/>
                    </a:ext>
                  </a:extLst>
                </a:gridCol>
                <a:gridCol w="590360">
                  <a:extLst>
                    <a:ext uri="{9D8B030D-6E8A-4147-A177-3AD203B41FA5}">
                      <a16:colId xmlns:a16="http://schemas.microsoft.com/office/drawing/2014/main" val="1512364247"/>
                    </a:ext>
                  </a:extLst>
                </a:gridCol>
                <a:gridCol w="637563">
                  <a:extLst>
                    <a:ext uri="{9D8B030D-6E8A-4147-A177-3AD203B41FA5}">
                      <a16:colId xmlns:a16="http://schemas.microsoft.com/office/drawing/2014/main" val="1683683973"/>
                    </a:ext>
                  </a:extLst>
                </a:gridCol>
                <a:gridCol w="128464">
                  <a:extLst>
                    <a:ext uri="{9D8B030D-6E8A-4147-A177-3AD203B41FA5}">
                      <a16:colId xmlns:a16="http://schemas.microsoft.com/office/drawing/2014/main" val="3594791100"/>
                    </a:ext>
                  </a:extLst>
                </a:gridCol>
                <a:gridCol w="1356388">
                  <a:extLst>
                    <a:ext uri="{9D8B030D-6E8A-4147-A177-3AD203B41FA5}">
                      <a16:colId xmlns:a16="http://schemas.microsoft.com/office/drawing/2014/main" val="223439791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E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6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06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6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6E8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850727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</a:rPr>
                        <a:t>E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4.00E-06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1.00E-06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7.80E+05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96793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2.00E-07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3.00E-06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5.20E+05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9398062"/>
                  </a:ext>
                </a:extLst>
              </a:tr>
            </a:tbl>
          </a:graphicData>
        </a:graphic>
      </p:graphicFrame>
      <p:sp>
        <p:nvSpPr>
          <p:cNvPr id="6" name="Double Bracket 5">
            <a:extLst>
              <a:ext uri="{FF2B5EF4-FFF2-40B4-BE49-F238E27FC236}">
                <a16:creationId xmlns:a16="http://schemas.microsoft.com/office/drawing/2014/main" id="{07518E4F-CE21-DD37-2564-AAFC0E183E41}"/>
              </a:ext>
            </a:extLst>
          </p:cNvPr>
          <p:cNvSpPr/>
          <p:nvPr/>
        </p:nvSpPr>
        <p:spPr bwMode="auto">
          <a:xfrm>
            <a:off x="1765883" y="2446983"/>
            <a:ext cx="1321266" cy="1160284"/>
          </a:xfrm>
          <a:prstGeom prst="bracketPair">
            <a:avLst>
              <a:gd name="adj" fmla="val 12295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0196C9AA-34F4-BE10-1D24-EBDDFDE14E0C}"/>
              </a:ext>
            </a:extLst>
          </p:cNvPr>
          <p:cNvSpPr/>
          <p:nvPr/>
        </p:nvSpPr>
        <p:spPr bwMode="auto">
          <a:xfrm>
            <a:off x="3339125" y="2446983"/>
            <a:ext cx="1321266" cy="1160284"/>
          </a:xfrm>
          <a:prstGeom prst="bracketPair">
            <a:avLst>
              <a:gd name="adj" fmla="val 12295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0704E5B-DC09-BB08-BDDA-ABEEE6CAC2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96793"/>
              </p:ext>
            </p:extLst>
          </p:nvPr>
        </p:nvGraphicFramePr>
        <p:xfrm>
          <a:off x="5181993" y="2160257"/>
          <a:ext cx="2990980" cy="1371600"/>
        </p:xfrm>
        <a:graphic>
          <a:graphicData uri="http://schemas.openxmlformats.org/drawingml/2006/table">
            <a:tbl>
              <a:tblPr/>
              <a:tblGrid>
                <a:gridCol w="289726">
                  <a:extLst>
                    <a:ext uri="{9D8B030D-6E8A-4147-A177-3AD203B41FA5}">
                      <a16:colId xmlns:a16="http://schemas.microsoft.com/office/drawing/2014/main" val="1412206904"/>
                    </a:ext>
                  </a:extLst>
                </a:gridCol>
                <a:gridCol w="595618">
                  <a:extLst>
                    <a:ext uri="{9D8B030D-6E8A-4147-A177-3AD203B41FA5}">
                      <a16:colId xmlns:a16="http://schemas.microsoft.com/office/drawing/2014/main" val="3313913178"/>
                    </a:ext>
                  </a:extLst>
                </a:gridCol>
                <a:gridCol w="612397">
                  <a:extLst>
                    <a:ext uri="{9D8B030D-6E8A-4147-A177-3AD203B41FA5}">
                      <a16:colId xmlns:a16="http://schemas.microsoft.com/office/drawing/2014/main" val="1698694549"/>
                    </a:ext>
                  </a:extLst>
                </a:gridCol>
                <a:gridCol w="142613">
                  <a:extLst>
                    <a:ext uri="{9D8B030D-6E8A-4147-A177-3AD203B41FA5}">
                      <a16:colId xmlns:a16="http://schemas.microsoft.com/office/drawing/2014/main" val="276344473"/>
                    </a:ext>
                  </a:extLst>
                </a:gridCol>
                <a:gridCol w="1350626">
                  <a:extLst>
                    <a:ext uri="{9D8B030D-6E8A-4147-A177-3AD203B41FA5}">
                      <a16:colId xmlns:a16="http://schemas.microsoft.com/office/drawing/2014/main" val="1855633060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rtl="0" fontAlgn="b"/>
                      <a:endParaRPr lang="en-US" dirty="0"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E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7743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E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1.80E-06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7.00E-07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1.62E+06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34883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</a:rPr>
                        <a:t>W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3.00E-07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>
                          <a:effectLst/>
                        </a:rPr>
                        <a:t>1.50E-06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>
                        <a:effectLst/>
                      </a:endParaRP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dirty="0">
                          <a:effectLst/>
                        </a:rPr>
                        <a:t>1.80E+05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829205"/>
                  </a:ext>
                </a:extLst>
              </a:tr>
            </a:tbl>
          </a:graphicData>
        </a:graphic>
      </p:graphicFrame>
      <p:sp>
        <p:nvSpPr>
          <p:cNvPr id="9" name="Double Bracket 8">
            <a:extLst>
              <a:ext uri="{FF2B5EF4-FFF2-40B4-BE49-F238E27FC236}">
                <a16:creationId xmlns:a16="http://schemas.microsoft.com/office/drawing/2014/main" id="{CFA3F25C-2924-CB06-0508-F5614916E4A1}"/>
              </a:ext>
            </a:extLst>
          </p:cNvPr>
          <p:cNvSpPr/>
          <p:nvPr/>
        </p:nvSpPr>
        <p:spPr bwMode="auto">
          <a:xfrm>
            <a:off x="5450052" y="2448381"/>
            <a:ext cx="1321266" cy="1160284"/>
          </a:xfrm>
          <a:prstGeom prst="bracketPair">
            <a:avLst>
              <a:gd name="adj" fmla="val 12295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1273A902-3CCC-29C3-02AB-9102F3078212}"/>
              </a:ext>
            </a:extLst>
          </p:cNvPr>
          <p:cNvSpPr/>
          <p:nvPr/>
        </p:nvSpPr>
        <p:spPr bwMode="auto">
          <a:xfrm>
            <a:off x="7023294" y="2448381"/>
            <a:ext cx="1321266" cy="1160284"/>
          </a:xfrm>
          <a:prstGeom prst="bracketPair">
            <a:avLst>
              <a:gd name="adj" fmla="val 12295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34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FAA25-3E7B-ED2A-A9F6-07E304C9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Problem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96E6C-4BFE-89DA-44EF-A9C6683E7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Two-region example just to illustrate how source-receptor matrices work</a:t>
            </a:r>
          </a:p>
          <a:p>
            <a:pPr lvl="1"/>
            <a:r>
              <a:rPr lang="en-US" dirty="0"/>
              <a:t>Actual RCMs have 1000s or 10,000s of locations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683AB1-E068-0841-C798-2A7C4D41C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9" t="20520" r="42569" b="35280"/>
          <a:stretch/>
        </p:blipFill>
        <p:spPr>
          <a:xfrm>
            <a:off x="388851" y="2342423"/>
            <a:ext cx="5514041" cy="35249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B15972-1AEC-C273-17E1-79537ECB61A6}"/>
              </a:ext>
            </a:extLst>
          </p:cNvPr>
          <p:cNvSpPr txBox="1"/>
          <p:nvPr/>
        </p:nvSpPr>
        <p:spPr>
          <a:xfrm>
            <a:off x="956345" y="4717704"/>
            <a:ext cx="165263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Heo et al. </a:t>
            </a:r>
            <a:r>
              <a:rPr lang="en-US" sz="1200" i="1" dirty="0"/>
              <a:t>ES&amp;T</a:t>
            </a:r>
            <a:r>
              <a:rPr lang="en-US" sz="1200" dirty="0"/>
              <a:t>, 2016.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3F47B-7A51-2707-91CF-23A683FCB886}"/>
              </a:ext>
            </a:extLst>
          </p:cNvPr>
          <p:cNvSpPr txBox="1"/>
          <p:nvPr/>
        </p:nvSpPr>
        <p:spPr>
          <a:xfrm>
            <a:off x="6140741" y="2420687"/>
            <a:ext cx="25460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 shows S-R matrices for EASIUR-USA.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Dashed lines encompass 80% of concentration from unit emission.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Primary PM2.5 has plume of ~1000 km; SO2 is ~2000 km.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Impacts from gaseous precursors are more spread out.</a:t>
            </a:r>
          </a:p>
        </p:txBody>
      </p:sp>
    </p:spTree>
    <p:extLst>
      <p:ext uri="{BB962C8B-B14F-4D97-AF65-F5344CB8AC3E}">
        <p14:creationId xmlns:p14="http://schemas.microsoft.com/office/powerpoint/2010/main" val="418725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22020"/>
            <a:ext cx="8229600" cy="4977063"/>
          </a:xfrm>
        </p:spPr>
        <p:txBody>
          <a:bodyPr/>
          <a:lstStyle/>
          <a:p>
            <a:r>
              <a:rPr lang="en-US" sz="1800" dirty="0" smtClean="0"/>
              <a:t>9:00 AM: </a:t>
            </a:r>
            <a:r>
              <a:rPr lang="en-US" sz="1800" b="1" u="sng" dirty="0" smtClean="0"/>
              <a:t>Morning session #1</a:t>
            </a:r>
          </a:p>
          <a:p>
            <a:pPr lvl="1"/>
            <a:r>
              <a:rPr lang="en-US" sz="1600" dirty="0" smtClean="0"/>
              <a:t>Introduction to Reduced-Complexity Models (RCMs)</a:t>
            </a:r>
          </a:p>
          <a:p>
            <a:pPr lvl="1"/>
            <a:r>
              <a:rPr lang="en-US" sz="1600" dirty="0" smtClean="0"/>
              <a:t>Frameworks for RCM Analysis</a:t>
            </a:r>
          </a:p>
          <a:p>
            <a:pPr lvl="1"/>
            <a:r>
              <a:rPr lang="en-US" sz="1600" dirty="0" smtClean="0"/>
              <a:t>Problems #1 and #2</a:t>
            </a:r>
          </a:p>
          <a:p>
            <a:r>
              <a:rPr lang="en-US" sz="1800" dirty="0" smtClean="0"/>
              <a:t>10:20 AM: Morning break</a:t>
            </a:r>
          </a:p>
          <a:p>
            <a:r>
              <a:rPr lang="en-US" sz="1800" dirty="0" smtClean="0"/>
              <a:t>10:40 AM: </a:t>
            </a:r>
            <a:r>
              <a:rPr lang="en-US" sz="1800" b="1" u="sng" dirty="0" smtClean="0"/>
              <a:t>Morning session #2</a:t>
            </a:r>
          </a:p>
          <a:p>
            <a:pPr lvl="1"/>
            <a:r>
              <a:rPr lang="en-US" sz="1600" dirty="0" smtClean="0"/>
              <a:t>Overview of PM2.5 and Impact Assessment</a:t>
            </a:r>
          </a:p>
          <a:p>
            <a:pPr lvl="1"/>
            <a:r>
              <a:rPr lang="en-US" sz="1600" dirty="0" smtClean="0"/>
              <a:t>Willingness to pay and Value of Statistical Life (VSL)</a:t>
            </a:r>
          </a:p>
          <a:p>
            <a:pPr lvl="1"/>
            <a:r>
              <a:rPr lang="en-US" sz="1600" dirty="0" smtClean="0"/>
              <a:t>Policy and Decision-making Frameworks</a:t>
            </a:r>
          </a:p>
          <a:p>
            <a:r>
              <a:rPr lang="en-US" sz="1800" dirty="0" smtClean="0"/>
              <a:t>12:00: Lunch</a:t>
            </a:r>
          </a:p>
          <a:p>
            <a:r>
              <a:rPr lang="en-US" sz="1800" dirty="0" smtClean="0"/>
              <a:t>1:00 </a:t>
            </a:r>
            <a:r>
              <a:rPr lang="en-US" sz="1800" b="1" u="sng" dirty="0" smtClean="0"/>
              <a:t>Afternoon session #1</a:t>
            </a:r>
          </a:p>
          <a:p>
            <a:pPr lvl="1"/>
            <a:r>
              <a:rPr lang="en-US" sz="1600" dirty="0" smtClean="0"/>
              <a:t>Problems #3 and #4</a:t>
            </a:r>
          </a:p>
          <a:p>
            <a:pPr lvl="1"/>
            <a:r>
              <a:rPr lang="en-US" sz="1600" dirty="0" smtClean="0"/>
              <a:t>Problem #5: Realistic RCM application</a:t>
            </a:r>
          </a:p>
          <a:p>
            <a:pPr lvl="1"/>
            <a:r>
              <a:rPr lang="en-US" sz="1600" dirty="0" smtClean="0"/>
              <a:t>RCMs and Their Evaluation</a:t>
            </a:r>
          </a:p>
          <a:p>
            <a:r>
              <a:rPr lang="en-US" sz="1800" dirty="0" smtClean="0"/>
              <a:t>2:50 Afternoon break</a:t>
            </a:r>
          </a:p>
          <a:p>
            <a:r>
              <a:rPr lang="en-US" sz="1800" dirty="0" smtClean="0"/>
              <a:t>3:10 </a:t>
            </a:r>
            <a:r>
              <a:rPr lang="en-US" sz="1800" b="1" u="sng" dirty="0" smtClean="0"/>
              <a:t>Afternoon session #2</a:t>
            </a:r>
          </a:p>
          <a:p>
            <a:pPr lvl="1"/>
            <a:r>
              <a:rPr lang="en-US" sz="1600" dirty="0" smtClean="0"/>
              <a:t>Best Practices</a:t>
            </a:r>
          </a:p>
        </p:txBody>
      </p:sp>
      <p:sp>
        <p:nvSpPr>
          <p:cNvPr id="4" name="Right Brace 3"/>
          <p:cNvSpPr/>
          <p:nvPr/>
        </p:nvSpPr>
        <p:spPr bwMode="auto">
          <a:xfrm>
            <a:off x="6370320" y="990600"/>
            <a:ext cx="396240" cy="3589020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64680" y="2184945"/>
            <a:ext cx="1638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Foundational concepts and conceptual questions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48500" y="4432628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Realistic application</a:t>
            </a:r>
            <a:endParaRPr lang="en-US" dirty="0"/>
          </a:p>
        </p:txBody>
      </p:sp>
      <p:sp>
        <p:nvSpPr>
          <p:cNvPr id="7" name="Right Brace 6"/>
          <p:cNvSpPr/>
          <p:nvPr/>
        </p:nvSpPr>
        <p:spPr bwMode="auto">
          <a:xfrm>
            <a:off x="6446520" y="4976054"/>
            <a:ext cx="320040" cy="1159249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5364480" y="4777740"/>
            <a:ext cx="145542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7048500" y="5370862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Wise use of RCMs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9900" y="833284"/>
            <a:ext cx="2043881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Everything will be posted online!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4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696200" cy="1699260"/>
          </a:xfrm>
        </p:spPr>
        <p:txBody>
          <a:bodyPr/>
          <a:lstStyle/>
          <a:p>
            <a:r>
              <a:rPr lang="en-US" dirty="0" smtClean="0"/>
              <a:t>Topic 3: </a:t>
            </a:r>
            <a:r>
              <a:rPr lang="en-US" dirty="0"/>
              <a:t>Overview of PM2.5 and Impact Assessment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07180"/>
            <a:ext cx="7696200" cy="1615186"/>
          </a:xfrm>
        </p:spPr>
        <p:txBody>
          <a:bodyPr/>
          <a:lstStyle/>
          <a:p>
            <a:r>
              <a:rPr lang="en-US" sz="2000" dirty="0"/>
              <a:t>NACA RCM Workshop</a:t>
            </a:r>
          </a:p>
          <a:p>
            <a:r>
              <a:rPr lang="en-US" sz="2000" dirty="0"/>
              <a:t>Kempton Park, South Africa</a:t>
            </a:r>
          </a:p>
          <a:p>
            <a:r>
              <a:rPr lang="en-US" sz="1800" dirty="0"/>
              <a:t>October 4, 2022</a:t>
            </a:r>
          </a:p>
        </p:txBody>
      </p:sp>
    </p:spTree>
    <p:extLst>
      <p:ext uri="{BB962C8B-B14F-4D97-AF65-F5344CB8AC3E}">
        <p14:creationId xmlns:p14="http://schemas.microsoft.com/office/powerpoint/2010/main" val="149609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Particulate Matter (PM)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kinds of air pollution</a:t>
            </a:r>
          </a:p>
          <a:p>
            <a:r>
              <a:rPr lang="en-US" dirty="0"/>
              <a:t>Here we focus on PM2.5</a:t>
            </a:r>
          </a:p>
          <a:p>
            <a:pPr lvl="1"/>
            <a:r>
              <a:rPr lang="en-US" sz="2000" dirty="0"/>
              <a:t>= particulate matter with diameter less than 2.5 microns</a:t>
            </a:r>
          </a:p>
          <a:p>
            <a:pPr lvl="1"/>
            <a:r>
              <a:rPr lang="en-US" sz="2000" dirty="0"/>
              <a:t>Often called “fine” PM (versus “coarse” PM = the larger particles)</a:t>
            </a:r>
          </a:p>
          <a:p>
            <a:pPr lvl="1"/>
            <a:r>
              <a:rPr lang="en-US" sz="2000" dirty="0"/>
              <a:t>These particles are small enough to penetrate deeply into the lungs</a:t>
            </a:r>
          </a:p>
          <a:p>
            <a:pPr lvl="1"/>
            <a:r>
              <a:rPr lang="en-US" sz="2000" dirty="0" smtClean="0"/>
              <a:t>Mostly, we are concerned with the mass concentration of PM2.5 (</a:t>
            </a:r>
            <a:r>
              <a:rPr lang="en-US" sz="2000" dirty="0" smtClean="0">
                <a:latin typeface="Symbol" panose="05050102010706020507" pitchFamily="18" charset="2"/>
              </a:rPr>
              <a:t>m</a:t>
            </a:r>
            <a:r>
              <a:rPr lang="en-US" sz="2000" dirty="0" smtClean="0"/>
              <a:t>g/m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)</a:t>
            </a:r>
            <a:endParaRPr lang="en-US" dirty="0" smtClean="0"/>
          </a:p>
          <a:p>
            <a:pPr lvl="1"/>
            <a:r>
              <a:rPr lang="en-US" sz="2000" dirty="0" smtClean="0"/>
              <a:t>Some </a:t>
            </a:r>
            <a:r>
              <a:rPr lang="en-US" sz="2000" dirty="0"/>
              <a:t>countries regulate PM1 (diameter &lt; 1 micron)</a:t>
            </a:r>
          </a:p>
          <a:p>
            <a:pPr lvl="1"/>
            <a:r>
              <a:rPr lang="en-US" sz="2000" dirty="0"/>
              <a:t>But PM2.5 ≈ PM1 since most PM2.5 is actually &lt; 1 micron anyway</a:t>
            </a:r>
          </a:p>
          <a:p>
            <a:pPr lvl="1"/>
            <a:r>
              <a:rPr lang="en-US" sz="2000" dirty="0"/>
              <a:t>With very minor adjustment, these RCMs can be used for PM1 equally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9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PM Composition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0331" y="1210753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Sulfate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0331" y="1924354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Nitrate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0331" y="2588700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Ammonium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0331" y="4192368"/>
            <a:ext cx="138074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Elemental carbon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0331" y="3252034"/>
            <a:ext cx="138074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Organic carbon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3323" y="5179880"/>
            <a:ext cx="231476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Other: trace metals, crustal, etc.</a:t>
            </a:r>
          </a:p>
        </p:txBody>
      </p:sp>
      <p:cxnSp>
        <p:nvCxnSpPr>
          <p:cNvPr id="11" name="Straight Connector 10"/>
          <p:cNvCxnSpPr/>
          <p:nvPr/>
        </p:nvCxnSpPr>
        <p:spPr bwMode="auto">
          <a:xfrm>
            <a:off x="617220" y="4030980"/>
            <a:ext cx="28117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V="1">
            <a:off x="1036320" y="3124200"/>
            <a:ext cx="0" cy="876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1356360" y="2773366"/>
            <a:ext cx="2278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These species usually are most (&gt; 80%) of the PM2.5 mass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701540" y="1089660"/>
            <a:ext cx="1783080" cy="195072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701540" y="3161473"/>
            <a:ext cx="1783080" cy="177628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6547104" y="1329994"/>
            <a:ext cx="6385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/>
          <p:cNvSpPr txBox="1"/>
          <p:nvPr/>
        </p:nvSpPr>
        <p:spPr>
          <a:xfrm>
            <a:off x="6703411" y="1443534"/>
            <a:ext cx="22783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Major inorganic components;</a:t>
            </a:r>
          </a:p>
          <a:p>
            <a:pPr algn="ctr"/>
            <a:r>
              <a:rPr lang="en-US" dirty="0"/>
              <a:t>Also, they interact chemically with each other</a:t>
            </a: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6547104" y="4728514"/>
            <a:ext cx="6385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6703411" y="4238122"/>
            <a:ext cx="2278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“carbonaceous” PM</a:t>
            </a:r>
          </a:p>
        </p:txBody>
      </p:sp>
    </p:spTree>
    <p:extLst>
      <p:ext uri="{BB962C8B-B14F-4D97-AF65-F5344CB8AC3E}">
        <p14:creationId xmlns:p14="http://schemas.microsoft.com/office/powerpoint/2010/main" val="275638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vs Secondary PM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20331" y="1210753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Sulfate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0331" y="1924354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Nitrate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0331" y="2588700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Ammonium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0331" y="4192368"/>
            <a:ext cx="138074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Elemental carbon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0331" y="3252034"/>
            <a:ext cx="138074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Organic carbon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3323" y="5179880"/>
            <a:ext cx="231476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Other: trace metals, crustal, etc.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457200" y="3596640"/>
            <a:ext cx="6126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410386" y="3730703"/>
            <a:ext cx="28128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Primary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Directly emitted to atmosphere as a particle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10386" y="933754"/>
            <a:ext cx="28128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Secondary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gaseous precursor (e.g. SO2) is emitted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Atmospheric chemistry oxidizes the precursor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or all of the product ends up in particulate phase</a:t>
            </a: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6390894" y="3242078"/>
            <a:ext cx="619506" cy="1246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 flipH="1" flipV="1">
            <a:off x="6390894" y="3826580"/>
            <a:ext cx="619506" cy="1246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7110534" y="3870554"/>
            <a:ext cx="2124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Primary organic carbon, primary organic aerosol (POA)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110534" y="2396311"/>
            <a:ext cx="21249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Secondary organic carbon, secondary organic aerosol (SOA)</a:t>
            </a:r>
          </a:p>
        </p:txBody>
      </p:sp>
    </p:spTree>
    <p:extLst>
      <p:ext uri="{BB962C8B-B14F-4D97-AF65-F5344CB8AC3E}">
        <p14:creationId xmlns:p14="http://schemas.microsoft.com/office/powerpoint/2010/main" val="105993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Sources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12957" y="1210753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Sulfate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20331" y="1924354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Nitrate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0331" y="2588700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Ammonium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0331" y="4192368"/>
            <a:ext cx="138074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Elemental carbon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20331" y="3252034"/>
            <a:ext cx="1380744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Organic carbon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3323" y="5179880"/>
            <a:ext cx="231476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Other: trace metals, crustal, etc.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457200" y="3596640"/>
            <a:ext cx="6126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58398" y="1204764"/>
            <a:ext cx="21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Coal combustion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93324" y="1204764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SO2(g)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21974" y="1932663"/>
            <a:ext cx="1566058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 + NO2(g)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07288" y="2581684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NH3(g)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693324" y="3092670"/>
            <a:ext cx="138074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VOCs(g)</a:t>
            </a:r>
          </a:p>
        </p:txBody>
      </p:sp>
      <p:cxnSp>
        <p:nvCxnSpPr>
          <p:cNvPr id="10" name="Straight Arrow Connector 9"/>
          <p:cNvCxnSpPr>
            <a:stCxn id="16" idx="3"/>
            <a:endCxn id="4" idx="1"/>
          </p:cNvCxnSpPr>
          <p:nvPr/>
        </p:nvCxnSpPr>
        <p:spPr bwMode="auto">
          <a:xfrm>
            <a:off x="4074068" y="1389430"/>
            <a:ext cx="838889" cy="59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4086362" y="2109644"/>
            <a:ext cx="838889" cy="59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4081442" y="2778209"/>
            <a:ext cx="838889" cy="59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/>
          <p:cNvCxnSpPr/>
          <p:nvPr/>
        </p:nvCxnSpPr>
        <p:spPr bwMode="auto">
          <a:xfrm>
            <a:off x="4059353" y="3304389"/>
            <a:ext cx="853604" cy="105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58398" y="1901896"/>
            <a:ext cx="21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Combustion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398" y="2572952"/>
            <a:ext cx="21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Agriculture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398" y="3067368"/>
            <a:ext cx="21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Various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8398" y="4208997"/>
            <a:ext cx="21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Combustion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8398" y="5318379"/>
            <a:ext cx="212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Various</a:t>
            </a:r>
          </a:p>
        </p:txBody>
      </p:sp>
      <p:cxnSp>
        <p:nvCxnSpPr>
          <p:cNvPr id="36" name="Straight Arrow Connector 35"/>
          <p:cNvCxnSpPr>
            <a:endCxn id="16" idx="1"/>
          </p:cNvCxnSpPr>
          <p:nvPr/>
        </p:nvCxnSpPr>
        <p:spPr bwMode="auto">
          <a:xfrm>
            <a:off x="2273879" y="1389430"/>
            <a:ext cx="41944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Straight Arrow Connector 36"/>
          <p:cNvCxnSpPr/>
          <p:nvPr/>
        </p:nvCxnSpPr>
        <p:spPr bwMode="auto">
          <a:xfrm>
            <a:off x="2273879" y="2781203"/>
            <a:ext cx="419444" cy="79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Straight Arrow Connector 37"/>
          <p:cNvCxnSpPr/>
          <p:nvPr/>
        </p:nvCxnSpPr>
        <p:spPr bwMode="auto">
          <a:xfrm>
            <a:off x="2273879" y="3277336"/>
            <a:ext cx="43340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 flipV="1">
            <a:off x="2168352" y="3790335"/>
            <a:ext cx="2751979" cy="6033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Arrow Connector 39"/>
          <p:cNvCxnSpPr/>
          <p:nvPr/>
        </p:nvCxnSpPr>
        <p:spPr bwMode="auto">
          <a:xfrm flipV="1">
            <a:off x="2168352" y="4393663"/>
            <a:ext cx="2744605" cy="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endCxn id="9" idx="1"/>
          </p:cNvCxnSpPr>
          <p:nvPr/>
        </p:nvCxnSpPr>
        <p:spPr bwMode="auto">
          <a:xfrm>
            <a:off x="2216556" y="5503045"/>
            <a:ext cx="2236767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2273879" y="2115633"/>
            <a:ext cx="24809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0572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pieces are mostly separate from each other</a:t>
            </a:r>
          </a:p>
          <a:p>
            <a:pPr lvl="1"/>
            <a:r>
              <a:rPr lang="en-US" dirty="0"/>
              <a:t>Can do marginal impacts from one sector </a:t>
            </a:r>
            <a:r>
              <a:rPr lang="en-US" b="1" u="sng" dirty="0"/>
              <a:t>without </a:t>
            </a:r>
            <a:r>
              <a:rPr lang="en-US" dirty="0"/>
              <a:t>comprehensive emissions inventory</a:t>
            </a:r>
          </a:p>
          <a:p>
            <a:r>
              <a:rPr lang="en-US" dirty="0"/>
              <a:t>Organic chemistry is complex, poorly understood</a:t>
            </a:r>
          </a:p>
          <a:p>
            <a:pPr lvl="1"/>
            <a:r>
              <a:rPr lang="en-US" dirty="0"/>
              <a:t>VOC → Secondary organic PM will have larger uncertainties</a:t>
            </a:r>
          </a:p>
          <a:p>
            <a:r>
              <a:rPr lang="en-US" dirty="0"/>
              <a:t>Sulfate-nitrate-ammonium system is nonlinear</a:t>
            </a:r>
          </a:p>
          <a:p>
            <a:pPr lvl="1"/>
            <a:r>
              <a:rPr lang="en-US" dirty="0"/>
              <a:t>Some large emissions changes will stretch RCM’s assumption of linear responses</a:t>
            </a:r>
          </a:p>
        </p:txBody>
      </p:sp>
    </p:spTree>
    <p:extLst>
      <p:ext uri="{BB962C8B-B14F-4D97-AF65-F5344CB8AC3E}">
        <p14:creationId xmlns:p14="http://schemas.microsoft.com/office/powerpoint/2010/main" val="20998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Assessment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351" r="44585" b="8905"/>
          <a:stretch/>
        </p:blipFill>
        <p:spPr>
          <a:xfrm>
            <a:off x="871385" y="949224"/>
            <a:ext cx="5190202" cy="5297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96664" y="2227007"/>
            <a:ext cx="2344994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Maps of concentrations c(</a:t>
            </a:r>
            <a:r>
              <a:rPr lang="en-US" dirty="0" err="1"/>
              <a:t>x,y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96664" y="4321848"/>
            <a:ext cx="175505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Health outcomes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96663" y="5565629"/>
            <a:ext cx="1755059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Economic and policy analysis</a:t>
            </a:r>
          </a:p>
        </p:txBody>
      </p:sp>
      <p:cxnSp>
        <p:nvCxnSpPr>
          <p:cNvPr id="8" name="Straight Arrow Connector 7"/>
          <p:cNvCxnSpPr>
            <a:endCxn id="3" idx="1"/>
          </p:cNvCxnSpPr>
          <p:nvPr/>
        </p:nvCxnSpPr>
        <p:spPr bwMode="auto">
          <a:xfrm>
            <a:off x="5486400" y="2550172"/>
            <a:ext cx="101026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>
            <a:off x="5486399" y="4543227"/>
            <a:ext cx="101026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5486399" y="5889953"/>
            <a:ext cx="1010264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6256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3FF17-09F4-D875-A927-B25015679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Risk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CA7C9-1436-672E-EE4D-AD7BE7F43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different populations exposed to different PM2.5 concentrations: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2994F0-C4A2-34E9-CCD5-39F9246E10AC}"/>
              </a:ext>
            </a:extLst>
          </p:cNvPr>
          <p:cNvGrpSpPr/>
          <p:nvPr/>
        </p:nvGrpSpPr>
        <p:grpSpPr>
          <a:xfrm>
            <a:off x="190850" y="2467492"/>
            <a:ext cx="6442743" cy="3389422"/>
            <a:chOff x="710968" y="2223083"/>
            <a:chExt cx="6442743" cy="3389422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A3164A9-3151-6D92-844D-1F24E2D6B9D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407640" y="2223083"/>
              <a:ext cx="0" cy="315426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F7AAB4-E99A-2AC4-14A8-BDFF07BDD62B}"/>
                </a:ext>
              </a:extLst>
            </p:cNvPr>
            <p:cNvSpPr txBox="1"/>
            <p:nvPr/>
          </p:nvSpPr>
          <p:spPr>
            <a:xfrm>
              <a:off x="710968" y="2281806"/>
              <a:ext cx="14429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Mortalities per 100,000 people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C5E9B2D-6C63-9B74-16AB-705F31D9656F}"/>
                </a:ext>
              </a:extLst>
            </p:cNvPr>
            <p:cNvCxnSpPr/>
            <p:nvPr/>
          </p:nvCxnSpPr>
          <p:spPr bwMode="auto">
            <a:xfrm>
              <a:off x="2231472" y="5150840"/>
              <a:ext cx="338915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0725F5-675E-CEA7-F131-BCF3520DEFAD}"/>
                </a:ext>
              </a:extLst>
            </p:cNvPr>
            <p:cNvSpPr txBox="1"/>
            <p:nvPr/>
          </p:nvSpPr>
          <p:spPr>
            <a:xfrm>
              <a:off x="5710806" y="4966174"/>
              <a:ext cx="144290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PM2.5 </a:t>
              </a:r>
              <a:r>
                <a:rPr lang="en-US" dirty="0" err="1"/>
                <a:t>conentration</a:t>
              </a:r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7AC4EF7-D31B-79FD-9CA9-B72E6DE36FA7}"/>
                </a:ext>
              </a:extLst>
            </p:cNvPr>
            <p:cNvSpPr/>
            <p:nvPr/>
          </p:nvSpPr>
          <p:spPr bwMode="auto">
            <a:xfrm>
              <a:off x="2734812" y="4068661"/>
              <a:ext cx="117444" cy="10905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FF6A81-5290-F0C5-4C6C-8F1B1003B7F7}"/>
                </a:ext>
              </a:extLst>
            </p:cNvPr>
            <p:cNvSpPr/>
            <p:nvPr/>
          </p:nvSpPr>
          <p:spPr bwMode="auto">
            <a:xfrm>
              <a:off x="3192012" y="3745686"/>
              <a:ext cx="117444" cy="10905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5DA602-5FCD-16C9-DC8F-4046F5AE9FF4}"/>
                </a:ext>
              </a:extLst>
            </p:cNvPr>
            <p:cNvSpPr/>
            <p:nvPr/>
          </p:nvSpPr>
          <p:spPr bwMode="auto">
            <a:xfrm>
              <a:off x="3867326" y="3374473"/>
              <a:ext cx="117444" cy="10905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47D1C92-54A8-6E50-01B4-EF7BEC361506}"/>
                </a:ext>
              </a:extLst>
            </p:cNvPr>
            <p:cNvSpPr/>
            <p:nvPr/>
          </p:nvSpPr>
          <p:spPr bwMode="auto">
            <a:xfrm>
              <a:off x="4668475" y="3075111"/>
              <a:ext cx="117444" cy="109053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4709D4E-CAB4-8AFF-2F43-F2954C0C5C5B}"/>
              </a:ext>
            </a:extLst>
          </p:cNvPr>
          <p:cNvSpPr/>
          <p:nvPr/>
        </p:nvSpPr>
        <p:spPr bwMode="auto">
          <a:xfrm>
            <a:off x="2030135" y="3120705"/>
            <a:ext cx="2986481" cy="1375794"/>
          </a:xfrm>
          <a:custGeom>
            <a:avLst/>
            <a:gdLst>
              <a:gd name="connsiteX0" fmla="*/ 0 w 3123328"/>
              <a:gd name="connsiteY0" fmla="*/ 1399032 h 1399032"/>
              <a:gd name="connsiteX1" fmla="*/ 939567 w 3123328"/>
              <a:gd name="connsiteY1" fmla="*/ 803414 h 1399032"/>
              <a:gd name="connsiteX2" fmla="*/ 1652631 w 3123328"/>
              <a:gd name="connsiteY2" fmla="*/ 459465 h 1399032"/>
              <a:gd name="connsiteX3" fmla="*/ 2986481 w 3123328"/>
              <a:gd name="connsiteY3" fmla="*/ 23238 h 1399032"/>
              <a:gd name="connsiteX4" fmla="*/ 3011647 w 3123328"/>
              <a:gd name="connsiteY4" fmla="*/ 98739 h 1399032"/>
              <a:gd name="connsiteX0" fmla="*/ 0 w 2986481"/>
              <a:gd name="connsiteY0" fmla="*/ 1375794 h 1375794"/>
              <a:gd name="connsiteX1" fmla="*/ 939567 w 2986481"/>
              <a:gd name="connsiteY1" fmla="*/ 780176 h 1375794"/>
              <a:gd name="connsiteX2" fmla="*/ 1652631 w 2986481"/>
              <a:gd name="connsiteY2" fmla="*/ 436227 h 1375794"/>
              <a:gd name="connsiteX3" fmla="*/ 2986481 w 2986481"/>
              <a:gd name="connsiteY3" fmla="*/ 0 h 137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6481" h="1375794">
                <a:moveTo>
                  <a:pt x="0" y="1375794"/>
                </a:moveTo>
                <a:cubicBezTo>
                  <a:pt x="332064" y="1156282"/>
                  <a:pt x="664129" y="936770"/>
                  <a:pt x="939567" y="780176"/>
                </a:cubicBezTo>
                <a:cubicBezTo>
                  <a:pt x="1215005" y="623582"/>
                  <a:pt x="1311479" y="566256"/>
                  <a:pt x="1652631" y="436227"/>
                </a:cubicBezTo>
                <a:cubicBezTo>
                  <a:pt x="1993783" y="306198"/>
                  <a:pt x="2759978" y="60121"/>
                  <a:pt x="2986481" y="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5D25E-967E-4BF7-49BD-6AFE48F24140}"/>
                  </a:ext>
                </a:extLst>
              </p:cNvPr>
              <p:cNvSpPr txBox="1"/>
              <p:nvPr/>
            </p:nvSpPr>
            <p:spPr>
              <a:xfrm>
                <a:off x="5861118" y="2093721"/>
                <a:ext cx="2505494" cy="9975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𝑅𝑒𝑙𝑎𝑡𝑖𝑣𝑒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𝑚𝑜𝑟𝑡𝑎𝑙𝑖𝑡𝑦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𝑟𝑎𝑡𝑒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h𝑖𝑔h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𝑚𝑜𝑟𝑡𝑎𝑙𝑖𝑡𝑦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𝑟𝑎𝑡𝑒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𝑙𝑜𝑤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</m:d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125D25E-967E-4BF7-49BD-6AFE48F24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118" y="2093721"/>
                <a:ext cx="2505494" cy="997581"/>
              </a:xfrm>
              <a:prstGeom prst="rect">
                <a:avLst/>
              </a:prstGeom>
              <a:blipFill>
                <a:blip r:embed="rId2"/>
                <a:stretch>
                  <a:fillRect l="-1946" b="-6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9B2053-60C1-9CC2-17CE-7CB02F866988}"/>
              </a:ext>
            </a:extLst>
          </p:cNvPr>
          <p:cNvSpPr txBox="1"/>
          <p:nvPr/>
        </p:nvSpPr>
        <p:spPr>
          <a:xfrm>
            <a:off x="6384023" y="3352106"/>
            <a:ext cx="23153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1: no effect</a:t>
            </a:r>
          </a:p>
          <a:p>
            <a:r>
              <a:rPr lang="en-US" dirty="0"/>
              <a:t>R &gt; 1: higher conc is riskier than lower conc</a:t>
            </a:r>
          </a:p>
          <a:p>
            <a:endParaRPr lang="en-US" dirty="0"/>
          </a:p>
          <a:p>
            <a:r>
              <a:rPr lang="en-US" dirty="0"/>
              <a:t>Convention is to report high – low conc = 10 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g/m3 increment </a:t>
            </a:r>
          </a:p>
        </p:txBody>
      </p:sp>
    </p:spTree>
    <p:extLst>
      <p:ext uri="{BB962C8B-B14F-4D97-AF65-F5344CB8AC3E}">
        <p14:creationId xmlns:p14="http://schemas.microsoft.com/office/powerpoint/2010/main" val="78345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Concentration-Response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Premature mortality from chronic (annual-average) PM2.5 exposure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/>
              <a:t>American Cancer Society (ACS) cohort</a:t>
            </a:r>
          </a:p>
          <a:p>
            <a:pPr lvl="1"/>
            <a:r>
              <a:rPr lang="en-US" sz="2000" dirty="0"/>
              <a:t>R = 1.06; 6% increase in mortality per 10 </a:t>
            </a:r>
            <a:r>
              <a:rPr lang="en-US" sz="2000" dirty="0">
                <a:latin typeface="Symbol" panose="05050102010706020507" pitchFamily="18" charset="2"/>
              </a:rPr>
              <a:t>m</a:t>
            </a:r>
            <a:r>
              <a:rPr lang="en-US" sz="2000" dirty="0"/>
              <a:t>g m</a:t>
            </a:r>
            <a:r>
              <a:rPr lang="en-US" sz="2000" baseline="30000" dirty="0"/>
              <a:t>-3</a:t>
            </a:r>
          </a:p>
          <a:p>
            <a:r>
              <a:rPr lang="en-US" sz="2400" dirty="0"/>
              <a:t>Harvard 6-Cities</a:t>
            </a:r>
          </a:p>
          <a:p>
            <a:pPr lvl="1"/>
            <a:r>
              <a:rPr lang="en-US" sz="2000" dirty="0"/>
              <a:t>R = 1.14; 14% increase in mortality per 10 </a:t>
            </a:r>
            <a:r>
              <a:rPr lang="en-US" sz="2000" dirty="0">
                <a:latin typeface="Symbol" panose="05050102010706020507" pitchFamily="18" charset="2"/>
              </a:rPr>
              <a:t>m</a:t>
            </a:r>
            <a:r>
              <a:rPr lang="en-US" sz="2000" dirty="0"/>
              <a:t>g m</a:t>
            </a:r>
            <a:r>
              <a:rPr lang="en-US" sz="2000" baseline="30000" dirty="0"/>
              <a:t>-3</a:t>
            </a:r>
            <a:endParaRPr lang="en-US" baseline="30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3" y="1928778"/>
            <a:ext cx="8189407" cy="1667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8316" y="3596239"/>
            <a:ext cx="1748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Baseline </a:t>
            </a:r>
            <a:r>
              <a:rPr lang="en-US" dirty="0" smtClean="0"/>
              <a:t>mortality (w/o PM)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6137" y="3596899"/>
            <a:ext cx="1748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Additional </a:t>
            </a:r>
            <a:r>
              <a:rPr lang="en-US" dirty="0" smtClean="0"/>
              <a:t>mortality from PM2.5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50947" y="3705318"/>
            <a:ext cx="1748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PM2.5 concentration </a:t>
            </a:r>
            <a:r>
              <a:rPr lang="en-US" dirty="0"/>
              <a:t>change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2489" y="3810510"/>
            <a:ext cx="126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risk</a:t>
            </a:r>
          </a:p>
        </p:txBody>
      </p:sp>
      <p:cxnSp>
        <p:nvCxnSpPr>
          <p:cNvPr id="11" name="Straight Arrow Connector 10"/>
          <p:cNvCxnSpPr>
            <a:stCxn id="7" idx="0"/>
          </p:cNvCxnSpPr>
          <p:nvPr/>
        </p:nvCxnSpPr>
        <p:spPr bwMode="auto">
          <a:xfrm flipV="1">
            <a:off x="1110344" y="3094893"/>
            <a:ext cx="0" cy="5020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2637693" y="3094892"/>
            <a:ext cx="1" cy="5020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H="1" flipV="1">
            <a:off x="6347210" y="3326869"/>
            <a:ext cx="1" cy="5020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7434107" y="3094892"/>
            <a:ext cx="1" cy="5020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0369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Concentration-Response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that the C-R is pretty linear: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aseline="30000" dirty="0"/>
          </a:p>
          <a:p>
            <a:r>
              <a:rPr lang="en-US" baseline="30000" dirty="0"/>
              <a:t>(For </a:t>
            </a:r>
            <a:r>
              <a:rPr lang="en-US" i="1" baseline="30000" dirty="0"/>
              <a:t>R</a:t>
            </a:r>
            <a:r>
              <a:rPr lang="en-US" baseline="30000" dirty="0"/>
              <a:t> a little above 1 and atmospherically relevant </a:t>
            </a:r>
            <a:r>
              <a:rPr lang="en-US" i="1" baseline="30000" dirty="0">
                <a:latin typeface="Symbol" panose="05050102010706020507" pitchFamily="18" charset="2"/>
              </a:rPr>
              <a:t>D</a:t>
            </a:r>
            <a:r>
              <a:rPr lang="en-US" i="1" baseline="30000" dirty="0"/>
              <a:t>c</a:t>
            </a:r>
            <a:r>
              <a:rPr lang="en-US" baseline="30000" dirty="0"/>
              <a:t>)</a:t>
            </a:r>
          </a:p>
          <a:p>
            <a:r>
              <a:rPr lang="en-US" sz="2400" dirty="0"/>
              <a:t>Use full equation for real calculations</a:t>
            </a:r>
          </a:p>
          <a:p>
            <a:r>
              <a:rPr lang="en-US" sz="2400" dirty="0"/>
              <a:t>… but proportional to </a:t>
            </a:r>
            <a:r>
              <a:rPr lang="en-US" sz="2400" i="1" dirty="0">
                <a:latin typeface="Symbol" panose="05050102010706020507" pitchFamily="18" charset="2"/>
              </a:rPr>
              <a:t>D</a:t>
            </a:r>
            <a:r>
              <a:rPr lang="en-US" sz="2400" i="1" dirty="0"/>
              <a:t>c</a:t>
            </a:r>
            <a:r>
              <a:rPr lang="en-US" sz="2400" dirty="0"/>
              <a:t> and (</a:t>
            </a:r>
            <a:r>
              <a:rPr lang="en-US" sz="2400" i="1" dirty="0"/>
              <a:t>R</a:t>
            </a:r>
            <a:r>
              <a:rPr lang="en-US" sz="2400" dirty="0"/>
              <a:t>-1) for “in your head”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93" y="1507008"/>
            <a:ext cx="8189407" cy="16674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35990A-CAE7-D26E-BA76-C438B237671D}"/>
                  </a:ext>
                </a:extLst>
              </p:cNvPr>
              <p:cNvSpPr txBox="1"/>
              <p:nvPr/>
            </p:nvSpPr>
            <p:spPr>
              <a:xfrm>
                <a:off x="2126610" y="3030739"/>
                <a:ext cx="4296075" cy="8967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sup>
                      </m:sSubSup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35990A-CAE7-D26E-BA76-C438B2376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610" y="3030739"/>
                <a:ext cx="4296075" cy="8967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440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696200" cy="1699260"/>
          </a:xfrm>
        </p:spPr>
        <p:txBody>
          <a:bodyPr/>
          <a:lstStyle/>
          <a:p>
            <a:r>
              <a:rPr lang="en-US" dirty="0" smtClean="0"/>
              <a:t>Topic 1</a:t>
            </a:r>
            <a:r>
              <a:rPr lang="en-US" dirty="0"/>
              <a:t>: Introduction to Reduced-Complexity Models (RCMs)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07180"/>
            <a:ext cx="7696200" cy="1615186"/>
          </a:xfrm>
        </p:spPr>
        <p:txBody>
          <a:bodyPr/>
          <a:lstStyle/>
          <a:p>
            <a:r>
              <a:rPr lang="en-US" sz="2000" dirty="0"/>
              <a:t>NACA RCM Workshop</a:t>
            </a:r>
          </a:p>
          <a:p>
            <a:r>
              <a:rPr lang="en-US" sz="2000" dirty="0"/>
              <a:t>Kempton Park, South Africa</a:t>
            </a:r>
          </a:p>
          <a:p>
            <a:r>
              <a:rPr lang="en-US" sz="1800" dirty="0"/>
              <a:t>October 4, 2022</a:t>
            </a:r>
          </a:p>
        </p:txBody>
      </p:sp>
    </p:spTree>
    <p:extLst>
      <p:ext uri="{BB962C8B-B14F-4D97-AF65-F5344CB8AC3E}">
        <p14:creationId xmlns:p14="http://schemas.microsoft.com/office/powerpoint/2010/main" val="28276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Concentration-Response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Example calculation:</a:t>
                </a:r>
              </a:p>
              <a:p>
                <a:endParaRPr lang="en-US" dirty="0"/>
              </a:p>
              <a:p>
                <a:r>
                  <a:rPr lang="en-US" dirty="0"/>
                  <a:t>Hypothetical location</a:t>
                </a:r>
                <a:endParaRPr lang="en-US" baseline="30000" dirty="0"/>
              </a:p>
              <a:p>
                <a:pPr lvl="1"/>
                <a:r>
                  <a:rPr lang="en-US" dirty="0"/>
                  <a:t>Imagine a decrease in PM</a:t>
                </a:r>
                <a:r>
                  <a:rPr lang="en-US" baseline="-25000" dirty="0"/>
                  <a:t>2.5</a:t>
                </a:r>
                <a:r>
                  <a:rPr lang="en-US" dirty="0"/>
                  <a:t> of -5 </a:t>
                </a:r>
                <a:r>
                  <a:rPr lang="en-US" dirty="0">
                    <a:latin typeface="Symbol" panose="05050102010706020507" pitchFamily="18" charset="2"/>
                  </a:rPr>
                  <a:t>m</a:t>
                </a:r>
                <a:r>
                  <a:rPr lang="en-US" dirty="0"/>
                  <a:t>g/m</a:t>
                </a:r>
                <a:r>
                  <a:rPr lang="en-US" baseline="30000" dirty="0"/>
                  <a:t>3</a:t>
                </a:r>
                <a:r>
                  <a:rPr lang="en-US" dirty="0"/>
                  <a:t> (=</a:t>
                </a:r>
                <a:r>
                  <a:rPr lang="en-US" dirty="0" err="1">
                    <a:latin typeface="Symbol" panose="05050102010706020507" pitchFamily="18" charset="2"/>
                  </a:rPr>
                  <a:t>D</a:t>
                </a:r>
                <a:r>
                  <a:rPr lang="en-US" i="1" dirty="0" err="1"/>
                  <a:t>c</a:t>
                </a:r>
                <a:r>
                  <a:rPr lang="en-US" i="1" baseline="-25000" dirty="0" err="1"/>
                  <a:t>x,y</a:t>
                </a:r>
                <a:r>
                  <a:rPr lang="en-US" dirty="0"/>
                  <a:t>)</a:t>
                </a:r>
                <a:endParaRPr lang="en-US" baseline="30000" dirty="0"/>
              </a:p>
              <a:p>
                <a:pPr lvl="1"/>
                <a:r>
                  <a:rPr lang="en-US" dirty="0"/>
                  <a:t>Relative risk, </a:t>
                </a:r>
                <a:r>
                  <a:rPr lang="en-US" i="1" dirty="0"/>
                  <a:t>R</a:t>
                </a:r>
                <a:r>
                  <a:rPr lang="en-US" dirty="0"/>
                  <a:t> = 1.06 (ACS cohort)</a:t>
                </a:r>
              </a:p>
              <a:p>
                <a:pPr lvl="1"/>
                <a:r>
                  <a:rPr lang="en-US" dirty="0"/>
                  <a:t>Population over 30 years old = 750,000 people</a:t>
                </a:r>
              </a:p>
              <a:p>
                <a:pPr lvl="1"/>
                <a:r>
                  <a:rPr lang="en-US" dirty="0"/>
                  <a:t>Mortality rate = 9.4 deaths per 1,000 people</a:t>
                </a:r>
              </a:p>
              <a:p>
                <a:pPr lvl="1"/>
                <a:r>
                  <a:rPr lang="en-US" dirty="0"/>
                  <a:t>Baseline mortality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750,000 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𝑝𝑒𝑜𝑝𝑙𝑒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9.4 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𝑑𝑒𝑎𝑡h𝑠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1000 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𝑝𝑒𝑜𝑝𝑙𝑒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=7050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𝑑𝑒𝑎𝑡h𝑠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𝑦𝑒𝑎𝑟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2758"/>
            <a:ext cx="4450368" cy="90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71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Concentration-Response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calculation: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1" y="1533810"/>
            <a:ext cx="5265174" cy="1072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2605862"/>
                <a:ext cx="8231099" cy="1697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7050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𝑑𝑒𝑎𝑡h𝑠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𝑦𝑒𝑎𝑟</m:t>
                              </m:r>
                            </m:den>
                          </m:f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1.06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=−208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𝑑𝑒𝑎𝑡h𝑠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𝑦𝑒𝑎𝑟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05862"/>
                <a:ext cx="8231099" cy="1697901"/>
              </a:xfrm>
              <a:prstGeom prst="rect">
                <a:avLst/>
              </a:prstGeom>
              <a:blipFill>
                <a:blip r:embed="rId3"/>
                <a:stretch>
                  <a:fillRect b="-5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80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Concentration-Response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 calculation: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Notes:</a:t>
            </a:r>
          </a:p>
          <a:p>
            <a:pPr lvl="1"/>
            <a:r>
              <a:rPr lang="en-US" dirty="0"/>
              <a:t>Negative: decreased PM conc. → fewer deaths</a:t>
            </a:r>
          </a:p>
          <a:p>
            <a:pPr lvl="1"/>
            <a:r>
              <a:rPr lang="en-US" i="1" dirty="0"/>
              <a:t>R</a:t>
            </a:r>
            <a:r>
              <a:rPr lang="en-US" dirty="0"/>
              <a:t> = 1.06 means a 6% increase in all cause mortality for a 10 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g/m3 increase in PM</a:t>
            </a:r>
            <a:r>
              <a:rPr lang="en-US" baseline="-25000" dirty="0"/>
              <a:t>2.5</a:t>
            </a:r>
          </a:p>
          <a:p>
            <a:pPr lvl="1"/>
            <a:r>
              <a:rPr lang="en-US" dirty="0"/>
              <a:t>Here we get a ~3% decrease for a -5 </a:t>
            </a:r>
            <a:r>
              <a:rPr lang="en-US" dirty="0">
                <a:latin typeface="Symbol" panose="05050102010706020507" pitchFamily="18" charset="2"/>
              </a:rPr>
              <a:t>m</a:t>
            </a:r>
            <a:r>
              <a:rPr lang="en-US" dirty="0"/>
              <a:t>g/m</a:t>
            </a:r>
            <a:r>
              <a:rPr lang="en-US" baseline="30000" dirty="0"/>
              <a:t>3</a:t>
            </a:r>
            <a:r>
              <a:rPr lang="en-US" dirty="0"/>
              <a:t> change</a:t>
            </a:r>
          </a:p>
          <a:p>
            <a:pPr lvl="1"/>
            <a:r>
              <a:rPr lang="en-US" dirty="0"/>
              <a:t>Functional form is complex; but response is ~linear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5701" y="1529229"/>
                <a:ext cx="8231099" cy="16979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7050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𝑑𝑒𝑎𝑡h𝑠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𝑦𝑒𝑎𝑟</m:t>
                              </m:r>
                            </m:den>
                          </m:f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1.06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−5</m:t>
                                  </m:r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4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24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=−208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𝑑𝑒𝑎𝑡h𝑠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𝑦𝑒𝑎𝑟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01" y="1529229"/>
                <a:ext cx="8231099" cy="1697901"/>
              </a:xfrm>
              <a:prstGeom prst="rect">
                <a:avLst/>
              </a:prstGeom>
              <a:blipFill>
                <a:blip r:embed="rId2"/>
                <a:stretch>
                  <a:fillRect b="-5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52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 Use of Relative Risk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638" y="824392"/>
            <a:ext cx="5379839" cy="109539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77181"/>
            <a:ext cx="8229600" cy="3644792"/>
          </a:xfrm>
        </p:spPr>
        <p:txBody>
          <a:bodyPr/>
          <a:lstStyle/>
          <a:p>
            <a:r>
              <a:rPr lang="en-US" sz="2400" dirty="0"/>
              <a:t>Relative risk, </a:t>
            </a:r>
            <a:r>
              <a:rPr lang="en-US" sz="2400" i="1" dirty="0"/>
              <a:t>R</a:t>
            </a:r>
            <a:r>
              <a:rPr lang="en-US" sz="2400" dirty="0"/>
              <a:t>, derived from an epi study of a particular cohort of people</a:t>
            </a:r>
          </a:p>
          <a:p>
            <a:pPr lvl="1"/>
            <a:r>
              <a:rPr lang="en-US" sz="2000" dirty="0"/>
              <a:t>Need to apply equation consistent with how </a:t>
            </a:r>
            <a:r>
              <a:rPr lang="en-US" sz="2000" i="1" dirty="0"/>
              <a:t>R</a:t>
            </a:r>
            <a:r>
              <a:rPr lang="en-US" sz="2000" dirty="0"/>
              <a:t> is derived</a:t>
            </a:r>
          </a:p>
          <a:p>
            <a:r>
              <a:rPr lang="en-US" sz="2400" b="1" u="sng" dirty="0"/>
              <a:t>Age</a:t>
            </a:r>
            <a:r>
              <a:rPr lang="en-US" sz="2400" dirty="0"/>
              <a:t>: many cohorts are people &gt;30 years old</a:t>
            </a:r>
          </a:p>
          <a:p>
            <a:pPr lvl="1"/>
            <a:r>
              <a:rPr lang="en-US" sz="2000" dirty="0"/>
              <a:t>Must apply only to population &gt;30 years old, using mortality rate for people &gt;30 years old</a:t>
            </a:r>
          </a:p>
          <a:p>
            <a:r>
              <a:rPr lang="en-US" sz="2400" b="1" u="sng" dirty="0"/>
              <a:t>Cause</a:t>
            </a:r>
            <a:r>
              <a:rPr lang="en-US" sz="2400" dirty="0"/>
              <a:t>: e.g. respiratory, cardiovascular or “all cause”</a:t>
            </a:r>
          </a:p>
          <a:p>
            <a:pPr lvl="1"/>
            <a:r>
              <a:rPr lang="en-US" sz="2000" dirty="0"/>
              <a:t>“all cause” is most useful/common → use baseline mortality rate from all causes</a:t>
            </a:r>
          </a:p>
          <a:p>
            <a:pPr lvl="1"/>
            <a:r>
              <a:rPr lang="en-US" sz="2000" dirty="0"/>
              <a:t>… or could get increase in respiratory deaths by using a R value for respiratory deaths applied to respiratory-only baseline mortality rate</a:t>
            </a:r>
          </a:p>
        </p:txBody>
      </p:sp>
    </p:spTree>
    <p:extLst>
      <p:ext uri="{BB962C8B-B14F-4D97-AF65-F5344CB8AC3E}">
        <p14:creationId xmlns:p14="http://schemas.microsoft.com/office/powerpoint/2010/main" val="359283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D6B1BF-7DD4-358B-B6D7-A01A96492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96" t="18726" r="28257" b="11142"/>
          <a:stretch/>
        </p:blipFill>
        <p:spPr>
          <a:xfrm>
            <a:off x="151002" y="56625"/>
            <a:ext cx="7743038" cy="66192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BA54D0-95EB-8CAD-B742-420B53C21D84}"/>
              </a:ext>
            </a:extLst>
          </p:cNvPr>
          <p:cNvSpPr txBox="1"/>
          <p:nvPr/>
        </p:nvSpPr>
        <p:spPr>
          <a:xfrm>
            <a:off x="5058561" y="612396"/>
            <a:ext cx="3934437" cy="230832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Figure 1 from Pope et al., </a:t>
            </a:r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https://doi.org/10.1016/j.envres.2019.108924</a:t>
            </a:r>
            <a:r>
              <a:rPr lang="en-US" dirty="0"/>
              <a:t>, 2020.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Best guess R is 1.08 or 1.09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Recall range of 1.06 (ACS) to 1.14 (H6C)</a:t>
            </a:r>
          </a:p>
        </p:txBody>
      </p:sp>
    </p:spTree>
    <p:extLst>
      <p:ext uri="{BB962C8B-B14F-4D97-AF65-F5344CB8AC3E}">
        <p14:creationId xmlns:p14="http://schemas.microsoft.com/office/powerpoint/2010/main" val="42890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 dirty="0"/>
              <a:t>Emission Factors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0600"/>
            <a:ext cx="7772400" cy="5410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Emissions typically proportional to amount of “activity” that generates them: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	E = (Emission Factor) x (Activity Level)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All important details are buried in emission factor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lots of work required to measure/estimate them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Significant remaining challenges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Volatility (and therefore evaporation) of primary organic particles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Size distribution of primary particles, especially in ultrafine mode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Widespread, highly variable “area” sources (e.g. ammonia, biogenic VOCs)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Some emissions are “online” vs “offline”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b="1" u="sng"/>
              <a:t>Offline</a:t>
            </a:r>
            <a:r>
              <a:rPr lang="en-US" altLang="en-US" sz="1800"/>
              <a:t>: pre-calculated input data fed into model (e.g. vehicles)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b="1" u="sng"/>
              <a:t>Online</a:t>
            </a:r>
            <a:r>
              <a:rPr lang="en-US" altLang="en-US" sz="1800"/>
              <a:t>: emissions rate depends on meteorological conditions (e.g. isoprene, wind-driven sea spray and mineral dust)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>
                <a:solidFill>
                  <a:srgbClr val="0000FF"/>
                </a:solidFill>
              </a:rPr>
              <a:t>Emissions are nearly always a significant source of uncertainty in any CTM modeling study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Emissions: Broad Categories</a:t>
            </a:r>
          </a:p>
        </p:txBody>
      </p:sp>
      <p:graphicFrame>
        <p:nvGraphicFramePr>
          <p:cNvPr id="779267" name="Group 3"/>
          <p:cNvGraphicFramePr>
            <a:graphicFrameLocks noGrp="1"/>
          </p:cNvGraphicFramePr>
          <p:nvPr/>
        </p:nvGraphicFramePr>
        <p:xfrm>
          <a:off x="838200" y="1371600"/>
          <a:ext cx="7848600" cy="40640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Natural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Anthropogenic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Point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Volcano (SO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Power plant smokestack (SO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2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Line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VOCs from cars on highway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6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Area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VOCs from vegetation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NH</a:t>
                      </a:r>
                      <a:r>
                        <a:rPr kumimoji="0" lang="en-US" sz="2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3</a:t>
                      </a: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pitchFamily="34" charset="0"/>
                        </a:rPr>
                        <a:t> from livestock on farm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79289" name="Text Box 25"/>
          <p:cNvSpPr txBox="1">
            <a:spLocks noChangeArrowheads="1"/>
          </p:cNvSpPr>
          <p:nvPr/>
        </p:nvSpPr>
        <p:spPr bwMode="auto">
          <a:xfrm>
            <a:off x="1295400" y="55626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chemeClr val="accent2"/>
                </a:solidFill>
              </a:rPr>
              <a:t>more uncertain</a:t>
            </a:r>
          </a:p>
        </p:txBody>
      </p:sp>
      <p:sp>
        <p:nvSpPr>
          <p:cNvPr id="779290" name="Text Box 26"/>
          <p:cNvSpPr txBox="1">
            <a:spLocks noChangeArrowheads="1"/>
          </p:cNvSpPr>
          <p:nvPr/>
        </p:nvSpPr>
        <p:spPr bwMode="auto">
          <a:xfrm>
            <a:off x="5715000" y="8382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400" b="1">
                <a:solidFill>
                  <a:schemeClr val="accent2"/>
                </a:solidFill>
              </a:rPr>
              <a:t>less uncertain</a:t>
            </a:r>
          </a:p>
        </p:txBody>
      </p:sp>
      <p:sp>
        <p:nvSpPr>
          <p:cNvPr id="779291" name="Line 27"/>
          <p:cNvSpPr>
            <a:spLocks noChangeShapeType="1"/>
          </p:cNvSpPr>
          <p:nvPr/>
        </p:nvSpPr>
        <p:spPr bwMode="auto">
          <a:xfrm flipV="1">
            <a:off x="3581400" y="1295400"/>
            <a:ext cx="2362200" cy="42672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9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79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79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9289" grpId="0"/>
      <p:bldP spid="779290" grpId="0"/>
      <p:bldP spid="77929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 Implementation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Typically need to consider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nitial capital costs</a:t>
            </a:r>
          </a:p>
          <a:p>
            <a:pPr lvl="1"/>
            <a:r>
              <a:rPr lang="en-US" dirty="0" smtClean="0"/>
              <a:t>ongoing fuel or maintenance costs</a:t>
            </a:r>
          </a:p>
          <a:p>
            <a:r>
              <a:rPr lang="en-US" dirty="0" smtClean="0"/>
              <a:t>Over lifetime of equipment</a:t>
            </a:r>
          </a:p>
          <a:p>
            <a:r>
              <a:rPr lang="en-US" dirty="0" smtClean="0"/>
              <a:t>May need other costs such as enforcement, educational, etc.</a:t>
            </a:r>
          </a:p>
          <a:p>
            <a:r>
              <a:rPr lang="en-US" b="1" u="sng" dirty="0" smtClean="0"/>
              <a:t>Equivalent Annual Cost</a:t>
            </a:r>
            <a:r>
              <a:rPr lang="en-US" dirty="0" smtClean="0"/>
              <a:t> (EAC) is a good metric to use (see engineering economics textbooks)</a:t>
            </a:r>
          </a:p>
          <a:p>
            <a:r>
              <a:rPr lang="en-US" dirty="0" smtClean="0"/>
              <a:t>Should be difference in EAC between policy and </a:t>
            </a:r>
            <a:r>
              <a:rPr lang="en-US" smtClean="0"/>
              <a:t>baseline scenarios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131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696200" cy="1699260"/>
          </a:xfrm>
        </p:spPr>
        <p:txBody>
          <a:bodyPr/>
          <a:lstStyle/>
          <a:p>
            <a:r>
              <a:rPr lang="en-US" dirty="0" smtClean="0"/>
              <a:t>Topic 4: Willingness to Pay to Prevent Mortality / Value of Statistical Life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07180"/>
            <a:ext cx="7696200" cy="1615186"/>
          </a:xfrm>
        </p:spPr>
        <p:txBody>
          <a:bodyPr/>
          <a:lstStyle/>
          <a:p>
            <a:r>
              <a:rPr lang="en-US" sz="2000" dirty="0"/>
              <a:t>NACA RCM Workshop</a:t>
            </a:r>
          </a:p>
          <a:p>
            <a:r>
              <a:rPr lang="en-US" sz="2000" dirty="0"/>
              <a:t>Kempton Park, South Africa</a:t>
            </a:r>
          </a:p>
          <a:p>
            <a:r>
              <a:rPr lang="en-US" sz="1800" dirty="0"/>
              <a:t>October 4, 2022</a:t>
            </a:r>
          </a:p>
        </p:txBody>
      </p:sp>
    </p:spTree>
    <p:extLst>
      <p:ext uri="{BB962C8B-B14F-4D97-AF65-F5344CB8AC3E}">
        <p14:creationId xmlns:p14="http://schemas.microsoft.com/office/powerpoint/2010/main" val="403402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5A17F-DD4F-567A-14CD-BB1B5C78E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Before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56F82-CB3C-C0B1-84ED-F670B3ADE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Question: what should we be willing to pay to prevent risk of premature mortality from air pollution (or any other) cause?</a:t>
            </a:r>
          </a:p>
          <a:p>
            <a:r>
              <a:rPr lang="en-US" sz="2400" dirty="0"/>
              <a:t>This is not a science question with a right/wrong answer!</a:t>
            </a:r>
          </a:p>
          <a:p>
            <a:pPr lvl="1"/>
            <a:r>
              <a:rPr lang="en-US" sz="2000" dirty="0"/>
              <a:t>It is a value judgment with ethical implications</a:t>
            </a:r>
          </a:p>
          <a:p>
            <a:pPr lvl="1"/>
            <a:r>
              <a:rPr lang="en-US" sz="2000" dirty="0"/>
              <a:t>People may have legitimately different preferences, e.g. more/less risk averse</a:t>
            </a:r>
          </a:p>
          <a:p>
            <a:r>
              <a:rPr lang="en-US" sz="2400" dirty="0"/>
              <a:t>VSL = Value of a statistical life is one answer to this question</a:t>
            </a:r>
          </a:p>
          <a:p>
            <a:r>
              <a:rPr lang="en-US" sz="2400" dirty="0"/>
              <a:t>It can be controversial. You don’t have to use it. Many people do find it useful.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3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 Management: A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953" y="1488935"/>
            <a:ext cx="224149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Decision-maker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2953" y="2871324"/>
            <a:ext cx="224149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 quality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953" y="4253713"/>
            <a:ext cx="224149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Emissions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6578" y="2871324"/>
            <a:ext cx="224149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Ambient monitoring</a:t>
            </a:r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 bwMode="auto">
          <a:xfrm>
            <a:off x="2083700" y="3240656"/>
            <a:ext cx="0" cy="10130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086398" y="1858267"/>
            <a:ext cx="0" cy="10130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7" idx="3"/>
            <a:endCxn id="9" idx="1"/>
          </p:cNvCxnSpPr>
          <p:nvPr/>
        </p:nvCxnSpPr>
        <p:spPr bwMode="auto">
          <a:xfrm>
            <a:off x="3204447" y="3055990"/>
            <a:ext cx="8321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4572000" y="3597854"/>
            <a:ext cx="3754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Emissions, monitoring, and modeling all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ultimate goal of the whole system is to make better </a:t>
            </a:r>
            <a:r>
              <a:rPr lang="en-US" b="1" u="sng" dirty="0"/>
              <a:t>decisions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 pollution models play a central role</a:t>
            </a:r>
          </a:p>
        </p:txBody>
      </p:sp>
    </p:spTree>
    <p:extLst>
      <p:ext uri="{BB962C8B-B14F-4D97-AF65-F5344CB8AC3E}">
        <p14:creationId xmlns:p14="http://schemas.microsoft.com/office/powerpoint/2010/main" val="38914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Statistical Life (VSL)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E.g. the US EPA recommends a VSL value of about $8M (USD)</a:t>
            </a:r>
          </a:p>
          <a:p>
            <a:endParaRPr lang="en-US" sz="2400" dirty="0"/>
          </a:p>
          <a:p>
            <a:r>
              <a:rPr lang="en-US" sz="2400" dirty="0"/>
              <a:t>Imagine a hypothetical policy expected to save 100 lives somewhere in the country (we don’t know who or where)</a:t>
            </a:r>
          </a:p>
          <a:p>
            <a:pPr lvl="1"/>
            <a:r>
              <a:rPr lang="en-US" sz="2000" dirty="0"/>
              <a:t>$8M per live x 100 lives = $800M</a:t>
            </a:r>
          </a:p>
          <a:p>
            <a:pPr lvl="1"/>
            <a:r>
              <a:rPr lang="en-US" sz="2000" dirty="0"/>
              <a:t>VSL says if the policy costs &lt;$800M to implement, we should do it; otherwise no.</a:t>
            </a:r>
          </a:p>
          <a:p>
            <a:pPr lvl="1"/>
            <a:endParaRPr lang="en-US" sz="2000" dirty="0"/>
          </a:p>
          <a:p>
            <a:r>
              <a:rPr lang="en-US" sz="2400" dirty="0"/>
              <a:t>Controversy: it seems like we are saying “a human life is worth $8M” … but reality is more subtle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777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Arguments for VSL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5433"/>
            <a:ext cx="8229600" cy="4977063"/>
          </a:xfrm>
        </p:spPr>
        <p:txBody>
          <a:bodyPr/>
          <a:lstStyle/>
          <a:p>
            <a:r>
              <a:rPr lang="en-US" sz="2400" dirty="0"/>
              <a:t>VSL should be more than zero (!)</a:t>
            </a:r>
          </a:p>
          <a:p>
            <a:r>
              <a:rPr lang="en-US" sz="2400" dirty="0"/>
              <a:t>Cannot be infinite (limited resources)</a:t>
            </a:r>
          </a:p>
          <a:p>
            <a:endParaRPr lang="en-US" sz="2400" dirty="0"/>
          </a:p>
          <a:p>
            <a:r>
              <a:rPr lang="en-US" sz="2400" dirty="0"/>
              <a:t>Better to be explicit than implicit</a:t>
            </a:r>
          </a:p>
          <a:p>
            <a:pPr lvl="1"/>
            <a:r>
              <a:rPr lang="en-US" sz="2000" dirty="0"/>
              <a:t>If we avoid picking a value, we will be adopting a VSL implicitly anyway</a:t>
            </a:r>
          </a:p>
          <a:p>
            <a:r>
              <a:rPr lang="en-US" sz="2400" dirty="0"/>
              <a:t>Best to be consistent about choice of value</a:t>
            </a:r>
          </a:p>
          <a:p>
            <a:endParaRPr lang="en-US" sz="2400" dirty="0"/>
          </a:p>
          <a:p>
            <a:r>
              <a:rPr lang="en-US" sz="2400" dirty="0"/>
              <a:t>In a democratic society, the government spends society’s money (public or private) every time it passes a policy</a:t>
            </a:r>
          </a:p>
          <a:p>
            <a:pPr lvl="1"/>
            <a:r>
              <a:rPr lang="en-US" sz="2000" dirty="0"/>
              <a:t>It makes sense for government to make spending choices that reflects the preferences of its own citizens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32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Statistical Life (VSL)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fact, people make decisions everyday that make tradeoffs between safety and economics</a:t>
            </a:r>
          </a:p>
          <a:p>
            <a:pPr lvl="1"/>
            <a:r>
              <a:rPr lang="en-US" dirty="0"/>
              <a:t>Driving a car</a:t>
            </a:r>
          </a:p>
          <a:p>
            <a:pPr lvl="1"/>
            <a:r>
              <a:rPr lang="en-US" dirty="0"/>
              <a:t>Using a </a:t>
            </a:r>
            <a:r>
              <a:rPr lang="en-US" dirty="0" err="1"/>
              <a:t>cookstove</a:t>
            </a:r>
            <a:endParaRPr lang="en-US" dirty="0"/>
          </a:p>
          <a:p>
            <a:pPr lvl="1"/>
            <a:r>
              <a:rPr lang="en-US" dirty="0"/>
              <a:t>Getting paid more for a more dangerous job</a:t>
            </a:r>
          </a:p>
          <a:p>
            <a:r>
              <a:rPr lang="en-US" dirty="0"/>
              <a:t>These decisions imply somebody’s</a:t>
            </a:r>
          </a:p>
          <a:p>
            <a:pPr lvl="1"/>
            <a:r>
              <a:rPr lang="en-US" b="1" u="sng" dirty="0"/>
              <a:t>Willingness-to-pay</a:t>
            </a:r>
            <a:r>
              <a:rPr lang="en-US" dirty="0"/>
              <a:t> to avoid risk</a:t>
            </a:r>
          </a:p>
          <a:p>
            <a:pPr lvl="1"/>
            <a:r>
              <a:rPr lang="en-US" dirty="0"/>
              <a:t>Willingness-to-be-paid to accept risk</a:t>
            </a:r>
          </a:p>
          <a:p>
            <a:r>
              <a:rPr lang="en-US" dirty="0"/>
              <a:t>If a government has to make similar decisions, it makes sense to adopt values similar to its citizens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6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Statistical Life (VSL)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United States…</a:t>
            </a:r>
          </a:p>
          <a:p>
            <a:endParaRPr lang="en-US" dirty="0"/>
          </a:p>
          <a:p>
            <a:r>
              <a:rPr lang="en-US" dirty="0"/>
              <a:t>Various economic studies indicate that…</a:t>
            </a:r>
          </a:p>
          <a:p>
            <a:pPr lvl="1"/>
            <a:r>
              <a:rPr lang="en-US" dirty="0"/>
              <a:t>For a hypothetical risk of premature mortality of 1 in 1,000,000</a:t>
            </a:r>
          </a:p>
          <a:p>
            <a:pPr lvl="1"/>
            <a:r>
              <a:rPr lang="en-US" dirty="0"/>
              <a:t>Average American is willing to spend $8 </a:t>
            </a:r>
            <a:r>
              <a:rPr lang="en-US"/>
              <a:t>to avoid it</a:t>
            </a:r>
            <a:endParaRPr lang="en-US" dirty="0"/>
          </a:p>
          <a:p>
            <a:endParaRPr lang="en-US" dirty="0"/>
          </a:p>
          <a:p>
            <a:r>
              <a:rPr lang="en-US" dirty="0"/>
              <a:t>On societal scale, this implies willing to pay $8M to avoid a premature mortality (VSL)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2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Statistical Life (VSL)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Willingness to pay to avoid (small) mortality risk</a:t>
            </a:r>
          </a:p>
          <a:p>
            <a:pPr lvl="1"/>
            <a:r>
              <a:rPr lang="en-US" dirty="0"/>
              <a:t>E.g. additional wages for more dangerous job</a:t>
            </a:r>
          </a:p>
          <a:p>
            <a:pPr lvl="1"/>
            <a:r>
              <a:rPr lang="en-US" dirty="0"/>
              <a:t>Not value or compensation for life lost</a:t>
            </a:r>
          </a:p>
          <a:p>
            <a:pPr lvl="1"/>
            <a:r>
              <a:rPr lang="en-US" dirty="0"/>
              <a:t>Economic work tries to infer people’s preferences from market behaviors</a:t>
            </a:r>
          </a:p>
          <a:p>
            <a:pPr lvl="1"/>
            <a:r>
              <a:rPr lang="en-US" dirty="0"/>
              <a:t>WTP ≠ medical, hospital, or other incurred costs</a:t>
            </a:r>
          </a:p>
          <a:p>
            <a:r>
              <a:rPr lang="en-US" dirty="0"/>
              <a:t>Value increases with income and inflation</a:t>
            </a:r>
          </a:p>
          <a:p>
            <a:r>
              <a:rPr lang="en-US" dirty="0"/>
              <a:t>EPA literature review recommends $7.4M ($2006)</a:t>
            </a:r>
          </a:p>
          <a:p>
            <a:pPr lvl="1"/>
            <a:r>
              <a:rPr lang="en-US" dirty="0"/>
              <a:t>26 studies cited: $0.85 - $19.8 (Weibull distribution)</a:t>
            </a:r>
          </a:p>
          <a:p>
            <a:pPr lvl="1"/>
            <a:r>
              <a:rPr lang="en-US" sz="1200" dirty="0"/>
              <a:t>Guidelines for Preparing Economic Analyses; National Center for Environmental Economics, Office of Policy, US EPA, 2010. </a:t>
            </a:r>
          </a:p>
          <a:p>
            <a:pPr lvl="1"/>
            <a:r>
              <a:rPr lang="en-US" sz="1200" dirty="0"/>
              <a:t>https://www.epa.gov/sites/production/files/2017-09/documents/ee-0568-22.pdf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085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VSL Adjustment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It is important to </a:t>
            </a:r>
            <a:r>
              <a:rPr lang="en-US" dirty="0" err="1"/>
              <a:t>emphasise</a:t>
            </a:r>
            <a:r>
              <a:rPr lang="en-US" dirty="0"/>
              <a:t> that the VSL is not the value of an identified person’s life, but rather an aggregation of individual values for small changes in risk of death (OECD, 2012</a:t>
            </a:r>
            <a:r>
              <a:rPr lang="en-US" dirty="0" smtClean="0"/>
              <a:t>).”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83480" y="5181600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OECD Working Paper NO. 333, The Cost of Air Pollution in Africa, Rana Roy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816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of a Statistical Life (VSL)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4765"/>
            <a:ext cx="8229600" cy="4977063"/>
          </a:xfrm>
        </p:spPr>
        <p:txBody>
          <a:bodyPr/>
          <a:lstStyle/>
          <a:p>
            <a:r>
              <a:rPr lang="en-US" dirty="0"/>
              <a:t>What about other countries?</a:t>
            </a:r>
          </a:p>
          <a:p>
            <a:pPr lvl="1"/>
            <a:r>
              <a:rPr lang="en-US" sz="2000" dirty="0"/>
              <a:t>Willingness-to-pay and VSL depend on ability to pay (income)</a:t>
            </a:r>
          </a:p>
          <a:p>
            <a:pPr lvl="1"/>
            <a:r>
              <a:rPr lang="en-US" sz="2000" dirty="0"/>
              <a:t>Same arguments imply that country’s VSL should be higher/lower depending on per capita income</a:t>
            </a:r>
          </a:p>
          <a:p>
            <a:pPr lvl="1"/>
            <a:r>
              <a:rPr lang="en-US" sz="2000" dirty="0"/>
              <a:t>This is </a:t>
            </a:r>
            <a:r>
              <a:rPr lang="en-US" sz="2000" b="1" u="sng" dirty="0"/>
              <a:t>not</a:t>
            </a:r>
            <a:r>
              <a:rPr lang="en-US" sz="2000" dirty="0"/>
              <a:t> an ethical statement about the value of human life in different countries</a:t>
            </a:r>
          </a:p>
          <a:p>
            <a:pPr lvl="1"/>
            <a:r>
              <a:rPr lang="en-US" sz="2000" dirty="0"/>
              <a:t>It’s a practical statement about the resource constraints faced by different countries and how their citizens react to these circumstances</a:t>
            </a:r>
          </a:p>
          <a:p>
            <a:pPr lvl="1"/>
            <a:r>
              <a:rPr lang="en-US" sz="2000" dirty="0"/>
              <a:t>This understandably makes people uncomfortable</a:t>
            </a:r>
          </a:p>
          <a:p>
            <a:pPr lvl="1"/>
            <a:r>
              <a:rPr lang="en-US" sz="2000" dirty="0"/>
              <a:t>Others say problem is not VSL per se but a world economic situation with large inequality between countries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4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09791-6CC7-1586-4624-97D7F733D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VSL and Equity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D4860-3452-DCE4-3C56-8FF0C8F9C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 EPA uses a relatively high VSL = $8M, consistent with being a rich country</a:t>
            </a:r>
          </a:p>
          <a:p>
            <a:endParaRPr lang="en-US" dirty="0"/>
          </a:p>
          <a:p>
            <a:r>
              <a:rPr lang="en-US" dirty="0"/>
              <a:t>It is probably a “necessary evil” that other countries use lower/higher values per their resources</a:t>
            </a:r>
          </a:p>
          <a:p>
            <a:endParaRPr lang="en-US" dirty="0"/>
          </a:p>
          <a:p>
            <a:r>
              <a:rPr lang="en-US" dirty="0"/>
              <a:t>However, </a:t>
            </a:r>
            <a:r>
              <a:rPr lang="en-US" b="1" u="sng" dirty="0"/>
              <a:t>within country</a:t>
            </a:r>
            <a:r>
              <a:rPr lang="en-US" dirty="0"/>
              <a:t>, US EPA uses same VSL for all people, regardless of their personal income</a:t>
            </a:r>
          </a:p>
          <a:p>
            <a:pPr lvl="1"/>
            <a:r>
              <a:rPr lang="en-US" dirty="0"/>
              <a:t>I recommend this practice</a:t>
            </a:r>
          </a:p>
        </p:txBody>
      </p:sp>
    </p:spTree>
    <p:extLst>
      <p:ext uri="{BB962C8B-B14F-4D97-AF65-F5344CB8AC3E}">
        <p14:creationId xmlns:p14="http://schemas.microsoft.com/office/powerpoint/2010/main" val="306514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VSL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reasons you might want to adjust VSL</a:t>
            </a:r>
          </a:p>
          <a:p>
            <a:pPr lvl="1"/>
            <a:r>
              <a:rPr lang="en-US" dirty="0"/>
              <a:t>1) different income levels across countries</a:t>
            </a:r>
          </a:p>
          <a:p>
            <a:pPr lvl="1"/>
            <a:r>
              <a:rPr lang="en-US" dirty="0"/>
              <a:t>2) economic growth from year-to-year increases willingness-to-pay</a:t>
            </a:r>
          </a:p>
          <a:p>
            <a:pPr lvl="1"/>
            <a:r>
              <a:rPr lang="en-US" dirty="0"/>
              <a:t>3) inflation: changing dollar year</a:t>
            </a:r>
          </a:p>
          <a:p>
            <a:pPr lvl="2"/>
            <a:r>
              <a:rPr lang="en-US" dirty="0"/>
              <a:t>Standard inflation adjustment techniques</a:t>
            </a:r>
          </a:p>
          <a:p>
            <a:pPr lvl="1"/>
            <a:r>
              <a:rPr lang="en-US" dirty="0"/>
              <a:t>4) uncertainty in underlying VSL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Adjusting the VSL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Several reasons you might want to adjust VSL</a:t>
                </a:r>
              </a:p>
              <a:p>
                <a:pPr lvl="1"/>
                <a:r>
                  <a:rPr lang="en-US" dirty="0"/>
                  <a:t>1) different income levels across countries</a:t>
                </a:r>
              </a:p>
              <a:p>
                <a:pPr lvl="1"/>
                <a:r>
                  <a:rPr lang="en-US" dirty="0"/>
                  <a:t>2) economic growth from year-to-year increases willingness-to-pay</a:t>
                </a:r>
              </a:p>
              <a:p>
                <a:r>
                  <a:rPr lang="en-US" dirty="0"/>
                  <a:t>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𝑉𝑆𝐿</m:t>
                        </m:r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𝑉𝑆𝐿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sup>
                    </m:sSup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𝑉𝑆𝐿</m:t>
                        </m:r>
                      </m:e>
                      <m:sub/>
                    </m:sSub>
                    <m:r>
                      <m:rPr>
                        <m:nor/>
                      </m:rPr>
                      <a:rPr lang="en-US" sz="2000" dirty="0"/>
                      <m:t>= </m:t>
                    </m:r>
                    <m:r>
                      <m:rPr>
                        <m:nor/>
                      </m:rPr>
                      <a:rPr lang="en-US" sz="2000" b="0" i="0" dirty="0" smtClean="0"/>
                      <m:t>your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b="0" i="0" dirty="0" smtClean="0"/>
                      <m:t>VSL</m:t>
                    </m:r>
                    <m:r>
                      <m:rPr>
                        <m:nor/>
                      </m:rPr>
                      <a:rPr lang="en-US" sz="2000" b="0" i="0" dirty="0" smtClean="0"/>
                      <m:t> (</m:t>
                    </m:r>
                    <m:r>
                      <m:rPr>
                        <m:nor/>
                      </m:rPr>
                      <a:rPr lang="en-US" sz="2000" b="0" i="0" dirty="0" smtClean="0"/>
                      <m:t>what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b="0" i="0" dirty="0" smtClean="0"/>
                      <m:t>you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b="0" i="0" dirty="0" smtClean="0"/>
                      <m:t>need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b="0" i="0" dirty="0" smtClean="0"/>
                      <m:t>to</m:t>
                    </m:r>
                    <m:r>
                      <m:rPr>
                        <m:nor/>
                      </m:rPr>
                      <a:rPr lang="en-US" sz="2000" b="0" i="0" dirty="0" smtClean="0"/>
                      <m:t> </m:t>
                    </m:r>
                    <m:r>
                      <m:rPr>
                        <m:nor/>
                      </m:rPr>
                      <a:rPr lang="en-US" sz="2000" b="0" i="0" dirty="0" smtClean="0"/>
                      <m:t>use</m:t>
                    </m:r>
                    <m:r>
                      <m:rPr>
                        <m:nor/>
                      </m:rPr>
                      <a:rPr lang="en-US" sz="2000" b="0" i="0" dirty="0" smtClean="0"/>
                      <m:t>)</m:t>
                    </m:r>
                  </m:oMath>
                </a14:m>
                <a:endParaRPr lang="en-US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𝑉𝑆𝐿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dirty="0"/>
                  <a:t>= reference VSL value (e.g. US or OECD)</a:t>
                </a:r>
              </a:p>
              <a:p>
                <a:r>
                  <a:rPr lang="en-US" sz="2000" i="1" dirty="0"/>
                  <a:t>Y</a:t>
                </a:r>
                <a:r>
                  <a:rPr lang="en-US" sz="2000" dirty="0"/>
                  <a:t> and </a:t>
                </a:r>
                <a:r>
                  <a:rPr lang="en-US" sz="2000" i="1" dirty="0" err="1"/>
                  <a:t>Y</a:t>
                </a:r>
                <a:r>
                  <a:rPr lang="en-US" sz="1800" i="1" baseline="-25000" dirty="0" err="1"/>
                  <a:t>o</a:t>
                </a:r>
                <a:r>
                  <a:rPr lang="en-US" sz="2000" dirty="0"/>
                  <a:t> are per-capita GDP (purchasing power parity adjusted) for your and reference cases</a:t>
                </a:r>
              </a:p>
              <a:p>
                <a:r>
                  <a:rPr lang="en-US" sz="2000" dirty="0"/>
                  <a:t>Equation applies to adjustments across countries and years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747260" y="5585460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OECD Working Paper NO. 333, The Cost of Air Pollution in Africa, Rana Roy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639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 txBox="1">
            <a:spLocks noGrp="1"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/>
            <a:endParaRPr lang="en-US" altLang="en-US" b="1">
              <a:latin typeface="Calibri" panose="020F0502020204030204" pitchFamily="34" charset="0"/>
            </a:endParaRPr>
          </a:p>
        </p:txBody>
      </p:sp>
      <p:grpSp>
        <p:nvGrpSpPr>
          <p:cNvPr id="13315" name="Group 72"/>
          <p:cNvGrpSpPr>
            <a:grpSpLocks/>
          </p:cNvGrpSpPr>
          <p:nvPr/>
        </p:nvGrpSpPr>
        <p:grpSpPr bwMode="auto">
          <a:xfrm>
            <a:off x="3733800" y="5241925"/>
            <a:ext cx="2647950" cy="758825"/>
            <a:chOff x="2057" y="3515"/>
            <a:chExt cx="1668" cy="531"/>
          </a:xfrm>
        </p:grpSpPr>
        <p:pic>
          <p:nvPicPr>
            <p:cNvPr id="13353" name="Picture 68" descr="j021295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" y="3515"/>
              <a:ext cx="846" cy="5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54" name="Freeform 70"/>
            <p:cNvSpPr>
              <a:spLocks/>
            </p:cNvSpPr>
            <p:nvPr/>
          </p:nvSpPr>
          <p:spPr bwMode="auto">
            <a:xfrm>
              <a:off x="2856" y="3644"/>
              <a:ext cx="869" cy="272"/>
            </a:xfrm>
            <a:custGeom>
              <a:avLst/>
              <a:gdLst>
                <a:gd name="T0" fmla="*/ 1671 w 431"/>
                <a:gd name="T1" fmla="*/ 232 h 272"/>
                <a:gd name="T2" fmla="*/ 6664 w 431"/>
                <a:gd name="T3" fmla="*/ 212 h 272"/>
                <a:gd name="T4" fmla="*/ 7597 w 431"/>
                <a:gd name="T5" fmla="*/ 191 h 272"/>
                <a:gd name="T6" fmla="*/ 8928 w 431"/>
                <a:gd name="T7" fmla="*/ 178 h 272"/>
                <a:gd name="T8" fmla="*/ 9870 w 431"/>
                <a:gd name="T9" fmla="*/ 158 h 272"/>
                <a:gd name="T10" fmla="*/ 10261 w 431"/>
                <a:gd name="T11" fmla="*/ 117 h 272"/>
                <a:gd name="T12" fmla="*/ 14858 w 431"/>
                <a:gd name="T13" fmla="*/ 76 h 272"/>
                <a:gd name="T14" fmla="*/ 22165 w 431"/>
                <a:gd name="T15" fmla="*/ 2 h 272"/>
                <a:gd name="T16" fmla="*/ 27614 w 431"/>
                <a:gd name="T17" fmla="*/ 22 h 272"/>
                <a:gd name="T18" fmla="*/ 28949 w 431"/>
                <a:gd name="T19" fmla="*/ 103 h 272"/>
                <a:gd name="T20" fmla="*/ 19416 w 431"/>
                <a:gd name="T21" fmla="*/ 198 h 272"/>
                <a:gd name="T22" fmla="*/ 5305 w 431"/>
                <a:gd name="T23" fmla="*/ 252 h 272"/>
                <a:gd name="T24" fmla="*/ 2097 w 431"/>
                <a:gd name="T25" fmla="*/ 259 h 272"/>
                <a:gd name="T26" fmla="*/ 1671 w 431"/>
                <a:gd name="T27" fmla="*/ 232 h 27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31"/>
                <a:gd name="T43" fmla="*/ 0 h 272"/>
                <a:gd name="T44" fmla="*/ 431 w 431"/>
                <a:gd name="T45" fmla="*/ 272 h 27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31" h="272">
                  <a:moveTo>
                    <a:pt x="25" y="232"/>
                  </a:moveTo>
                  <a:cubicBezTo>
                    <a:pt x="48" y="229"/>
                    <a:pt x="79" y="229"/>
                    <a:pt x="99" y="212"/>
                  </a:cubicBezTo>
                  <a:cubicBezTo>
                    <a:pt x="105" y="207"/>
                    <a:pt x="107" y="197"/>
                    <a:pt x="113" y="191"/>
                  </a:cubicBezTo>
                  <a:cubicBezTo>
                    <a:pt x="119" y="185"/>
                    <a:pt x="126" y="182"/>
                    <a:pt x="133" y="178"/>
                  </a:cubicBezTo>
                  <a:cubicBezTo>
                    <a:pt x="138" y="171"/>
                    <a:pt x="144" y="166"/>
                    <a:pt x="147" y="158"/>
                  </a:cubicBezTo>
                  <a:cubicBezTo>
                    <a:pt x="151" y="145"/>
                    <a:pt x="147" y="129"/>
                    <a:pt x="153" y="117"/>
                  </a:cubicBezTo>
                  <a:cubicBezTo>
                    <a:pt x="159" y="106"/>
                    <a:pt x="207" y="81"/>
                    <a:pt x="221" y="76"/>
                  </a:cubicBezTo>
                  <a:cubicBezTo>
                    <a:pt x="263" y="45"/>
                    <a:pt x="276" y="20"/>
                    <a:pt x="330" y="2"/>
                  </a:cubicBezTo>
                  <a:cubicBezTo>
                    <a:pt x="349" y="4"/>
                    <a:pt x="393" y="0"/>
                    <a:pt x="411" y="22"/>
                  </a:cubicBezTo>
                  <a:cubicBezTo>
                    <a:pt x="429" y="44"/>
                    <a:pt x="431" y="103"/>
                    <a:pt x="431" y="103"/>
                  </a:cubicBezTo>
                  <a:cubicBezTo>
                    <a:pt x="418" y="193"/>
                    <a:pt x="366" y="191"/>
                    <a:pt x="289" y="198"/>
                  </a:cubicBezTo>
                  <a:cubicBezTo>
                    <a:pt x="234" y="272"/>
                    <a:pt x="182" y="248"/>
                    <a:pt x="79" y="252"/>
                  </a:cubicBezTo>
                  <a:cubicBezTo>
                    <a:pt x="63" y="254"/>
                    <a:pt x="47" y="262"/>
                    <a:pt x="31" y="259"/>
                  </a:cubicBezTo>
                  <a:cubicBezTo>
                    <a:pt x="0" y="252"/>
                    <a:pt x="19" y="238"/>
                    <a:pt x="25" y="232"/>
                  </a:cubicBezTo>
                  <a:close/>
                </a:path>
              </a:pathLst>
            </a:custGeom>
            <a:gradFill rotWithShape="1">
              <a:gsLst>
                <a:gs pos="0">
                  <a:srgbClr val="5F5F5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3316" name="Group 47"/>
          <p:cNvGrpSpPr>
            <a:grpSpLocks/>
          </p:cNvGrpSpPr>
          <p:nvPr/>
        </p:nvGrpSpPr>
        <p:grpSpPr bwMode="auto">
          <a:xfrm>
            <a:off x="228600" y="2286000"/>
            <a:ext cx="2846388" cy="3336925"/>
            <a:chOff x="192" y="832"/>
            <a:chExt cx="1793" cy="2102"/>
          </a:xfrm>
        </p:grpSpPr>
        <p:pic>
          <p:nvPicPr>
            <p:cNvPr id="1334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" y="1132"/>
              <a:ext cx="1636" cy="1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49" name="Text Box 5"/>
            <p:cNvSpPr txBox="1">
              <a:spLocks noChangeArrowheads="1"/>
            </p:cNvSpPr>
            <p:nvPr/>
          </p:nvSpPr>
          <p:spPr bwMode="auto">
            <a:xfrm>
              <a:off x="527" y="2470"/>
              <a:ext cx="110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600">
                  <a:solidFill>
                    <a:srgbClr val="000000"/>
                  </a:solidFill>
                  <a:latin typeface="Calibri" panose="020F0502020204030204" pitchFamily="34" charset="0"/>
                </a:rPr>
                <a:t>East – West (x)</a:t>
              </a:r>
            </a:p>
          </p:txBody>
        </p:sp>
        <p:sp>
          <p:nvSpPr>
            <p:cNvPr id="13350" name="Text Box 6"/>
            <p:cNvSpPr txBox="1">
              <a:spLocks noChangeArrowheads="1"/>
            </p:cNvSpPr>
            <p:nvPr/>
          </p:nvSpPr>
          <p:spPr bwMode="auto">
            <a:xfrm rot="-5400000">
              <a:off x="-316" y="1825"/>
              <a:ext cx="122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600">
                  <a:solidFill>
                    <a:srgbClr val="000000"/>
                  </a:solidFill>
                  <a:latin typeface="Calibri" panose="020F0502020204030204" pitchFamily="34" charset="0"/>
                </a:rPr>
                <a:t>Vertical Height (z)</a:t>
              </a:r>
            </a:p>
          </p:txBody>
        </p:sp>
        <p:sp>
          <p:nvSpPr>
            <p:cNvPr id="13351" name="Text Box 7"/>
            <p:cNvSpPr txBox="1">
              <a:spLocks noChangeArrowheads="1"/>
            </p:cNvSpPr>
            <p:nvPr/>
          </p:nvSpPr>
          <p:spPr bwMode="auto">
            <a:xfrm rot="-2762809">
              <a:off x="1317" y="2267"/>
              <a:ext cx="112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600">
                  <a:solidFill>
                    <a:srgbClr val="000000"/>
                  </a:solidFill>
                  <a:latin typeface="Calibri" panose="020F0502020204030204" pitchFamily="34" charset="0"/>
                </a:rPr>
                <a:t>North – South (y)</a:t>
              </a:r>
            </a:p>
          </p:txBody>
        </p:sp>
        <p:sp>
          <p:nvSpPr>
            <p:cNvPr id="13352" name="Text Box 8"/>
            <p:cNvSpPr txBox="1">
              <a:spLocks noChangeArrowheads="1"/>
            </p:cNvSpPr>
            <p:nvPr/>
          </p:nvSpPr>
          <p:spPr bwMode="auto">
            <a:xfrm>
              <a:off x="240" y="832"/>
              <a:ext cx="10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2400" b="1">
                  <a:solidFill>
                    <a:srgbClr val="000000"/>
                  </a:solidFill>
                  <a:latin typeface="Calibri" panose="020F0502020204030204" pitchFamily="34" charset="0"/>
                </a:rPr>
                <a:t>Grid Set-up:</a:t>
              </a:r>
            </a:p>
          </p:txBody>
        </p:sp>
      </p:grpSp>
      <p:sp>
        <p:nvSpPr>
          <p:cNvPr id="13317" name="Text Box 28"/>
          <p:cNvSpPr txBox="1">
            <a:spLocks noChangeArrowheads="1"/>
          </p:cNvSpPr>
          <p:nvPr/>
        </p:nvSpPr>
        <p:spPr bwMode="auto">
          <a:xfrm>
            <a:off x="2362200" y="15240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 sz="2400" b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318" name="AutoShape 35"/>
          <p:cNvSpPr>
            <a:spLocks noChangeArrowheads="1"/>
          </p:cNvSpPr>
          <p:nvPr/>
        </p:nvSpPr>
        <p:spPr bwMode="auto">
          <a:xfrm>
            <a:off x="1981200" y="3184525"/>
            <a:ext cx="615950" cy="576263"/>
          </a:xfrm>
          <a:prstGeom prst="cube">
            <a:avLst>
              <a:gd name="adj" fmla="val 26995"/>
            </a:avLst>
          </a:prstGeom>
          <a:solidFill>
            <a:srgbClr val="FFFF00"/>
          </a:solidFill>
          <a:ln w="381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319" name="AutoShape 57"/>
          <p:cNvSpPr>
            <a:spLocks noChangeArrowheads="1"/>
          </p:cNvSpPr>
          <p:nvPr/>
        </p:nvSpPr>
        <p:spPr bwMode="auto">
          <a:xfrm>
            <a:off x="4267200" y="2133600"/>
            <a:ext cx="3810000" cy="3068638"/>
          </a:xfrm>
          <a:prstGeom prst="cube">
            <a:avLst>
              <a:gd name="adj" fmla="val 25000"/>
            </a:avLst>
          </a:prstGeom>
          <a:solidFill>
            <a:srgbClr val="FFFF00">
              <a:alpha val="23921"/>
            </a:srgbClr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3320" name="Line 59"/>
          <p:cNvSpPr>
            <a:spLocks noChangeShapeType="1"/>
          </p:cNvSpPr>
          <p:nvPr/>
        </p:nvSpPr>
        <p:spPr bwMode="auto">
          <a:xfrm flipV="1">
            <a:off x="5675313" y="4262438"/>
            <a:ext cx="509587" cy="5286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arrow" w="lg" len="med"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Line 60"/>
          <p:cNvSpPr>
            <a:spLocks noChangeShapeType="1"/>
          </p:cNvSpPr>
          <p:nvPr/>
        </p:nvSpPr>
        <p:spPr bwMode="auto">
          <a:xfrm>
            <a:off x="5867400" y="5165725"/>
            <a:ext cx="0" cy="5762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arrow" w="lg" len="med"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2" name="Line 61"/>
          <p:cNvSpPr>
            <a:spLocks noChangeShapeType="1"/>
          </p:cNvSpPr>
          <p:nvPr/>
        </p:nvSpPr>
        <p:spPr bwMode="auto">
          <a:xfrm>
            <a:off x="7951788" y="3992563"/>
            <a:ext cx="69056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arrow" w="lg" len="med"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Line 62"/>
          <p:cNvSpPr>
            <a:spLocks noChangeShapeType="1"/>
          </p:cNvSpPr>
          <p:nvPr/>
        </p:nvSpPr>
        <p:spPr bwMode="auto">
          <a:xfrm flipV="1">
            <a:off x="7696200" y="2133600"/>
            <a:ext cx="0" cy="6524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arrow" w="lg" len="med"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Line 63"/>
          <p:cNvSpPr>
            <a:spLocks noChangeShapeType="1"/>
          </p:cNvSpPr>
          <p:nvPr/>
        </p:nvSpPr>
        <p:spPr bwMode="auto">
          <a:xfrm flipV="1">
            <a:off x="5181600" y="5165725"/>
            <a:ext cx="0" cy="8842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/>
            <a:tailEnd type="arrow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5" name="Line 65"/>
          <p:cNvSpPr>
            <a:spLocks noChangeShapeType="1"/>
          </p:cNvSpPr>
          <p:nvPr/>
        </p:nvSpPr>
        <p:spPr bwMode="auto">
          <a:xfrm flipV="1">
            <a:off x="6781800" y="5089525"/>
            <a:ext cx="0" cy="884238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arrow" w="lg" len="med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3326" name="Picture 66" descr="MCj0311120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5165725"/>
            <a:ext cx="874713" cy="93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27" name="Text Box 73"/>
          <p:cNvSpPr txBox="1">
            <a:spLocks noChangeArrowheads="1"/>
          </p:cNvSpPr>
          <p:nvPr/>
        </p:nvSpPr>
        <p:spPr bwMode="auto">
          <a:xfrm>
            <a:off x="4724400" y="3565525"/>
            <a:ext cx="1420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2000" b="1">
                <a:solidFill>
                  <a:srgbClr val="000000"/>
                </a:solidFill>
              </a:rPr>
              <a:t>A + B </a:t>
            </a:r>
            <a:r>
              <a:rPr lang="en-US" altLang="en-US" sz="2000" b="1">
                <a:solidFill>
                  <a:srgbClr val="000000"/>
                </a:solidFill>
                <a:sym typeface="Wingdings" panose="05000000000000000000" pitchFamily="2" charset="2"/>
              </a:rPr>
              <a:t> C</a:t>
            </a:r>
            <a:endParaRPr lang="en-US" altLang="en-US" sz="2000" b="1">
              <a:solidFill>
                <a:srgbClr val="000000"/>
              </a:solidFill>
            </a:endParaRPr>
          </a:p>
        </p:txBody>
      </p:sp>
      <p:grpSp>
        <p:nvGrpSpPr>
          <p:cNvPr id="13328" name="Group 106"/>
          <p:cNvGrpSpPr>
            <a:grpSpLocks/>
          </p:cNvGrpSpPr>
          <p:nvPr/>
        </p:nvGrpSpPr>
        <p:grpSpPr bwMode="auto">
          <a:xfrm>
            <a:off x="5446713" y="4105275"/>
            <a:ext cx="655637" cy="996950"/>
            <a:chOff x="2807" y="2717"/>
            <a:chExt cx="413" cy="628"/>
          </a:xfrm>
        </p:grpSpPr>
        <p:sp>
          <p:nvSpPr>
            <p:cNvPr id="13341" name="Oval 107"/>
            <p:cNvSpPr>
              <a:spLocks noChangeArrowheads="1"/>
            </p:cNvSpPr>
            <p:nvPr/>
          </p:nvSpPr>
          <p:spPr bwMode="auto">
            <a:xfrm>
              <a:off x="2832" y="2862"/>
              <a:ext cx="340" cy="33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Calibri" panose="020F0502020204030204" pitchFamily="34" charset="0"/>
              </a:endParaRPr>
            </a:p>
          </p:txBody>
        </p:sp>
        <p:grpSp>
          <p:nvGrpSpPr>
            <p:cNvPr id="13342" name="Group 108"/>
            <p:cNvGrpSpPr>
              <a:grpSpLocks/>
            </p:cNvGrpSpPr>
            <p:nvPr/>
          </p:nvGrpSpPr>
          <p:grpSpPr bwMode="auto">
            <a:xfrm>
              <a:off x="2807" y="2717"/>
              <a:ext cx="146" cy="193"/>
              <a:chOff x="2807" y="2717"/>
              <a:chExt cx="146" cy="193"/>
            </a:xfrm>
          </p:grpSpPr>
          <p:sp>
            <p:nvSpPr>
              <p:cNvPr id="13346" name="Line 109"/>
              <p:cNvSpPr>
                <a:spLocks noChangeShapeType="1"/>
              </p:cNvSpPr>
              <p:nvPr/>
            </p:nvSpPr>
            <p:spPr bwMode="auto">
              <a:xfrm>
                <a:off x="2807" y="2741"/>
                <a:ext cx="97" cy="1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arrow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7" name="Line 110"/>
              <p:cNvSpPr>
                <a:spLocks noChangeShapeType="1"/>
              </p:cNvSpPr>
              <p:nvPr/>
            </p:nvSpPr>
            <p:spPr bwMode="auto">
              <a:xfrm>
                <a:off x="2856" y="2717"/>
                <a:ext cx="97" cy="1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arrow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343" name="Group 111"/>
            <p:cNvGrpSpPr>
              <a:grpSpLocks/>
            </p:cNvGrpSpPr>
            <p:nvPr/>
          </p:nvGrpSpPr>
          <p:grpSpPr bwMode="auto">
            <a:xfrm>
              <a:off x="3074" y="3152"/>
              <a:ext cx="146" cy="193"/>
              <a:chOff x="2807" y="2717"/>
              <a:chExt cx="146" cy="193"/>
            </a:xfrm>
          </p:grpSpPr>
          <p:sp>
            <p:nvSpPr>
              <p:cNvPr id="13344" name="Line 112"/>
              <p:cNvSpPr>
                <a:spLocks noChangeShapeType="1"/>
              </p:cNvSpPr>
              <p:nvPr/>
            </p:nvSpPr>
            <p:spPr bwMode="auto">
              <a:xfrm>
                <a:off x="2807" y="2741"/>
                <a:ext cx="97" cy="1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 type="arrow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345" name="Line 113"/>
              <p:cNvSpPr>
                <a:spLocks noChangeShapeType="1"/>
              </p:cNvSpPr>
              <p:nvPr/>
            </p:nvSpPr>
            <p:spPr bwMode="auto">
              <a:xfrm>
                <a:off x="2856" y="2717"/>
                <a:ext cx="97" cy="16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arrow" w="lg" len="med"/>
                <a:tailEnd type="none" w="lg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3329" name="Picture 114" descr="MCj04325910000[1]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988" y="3378200"/>
            <a:ext cx="8763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30" name="TextBox 42"/>
          <p:cNvSpPr txBox="1">
            <a:spLocks noChangeArrowheads="1"/>
          </p:cNvSpPr>
          <p:nvPr/>
        </p:nvSpPr>
        <p:spPr bwMode="auto">
          <a:xfrm>
            <a:off x="228600" y="65532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13331" name="AutoShape 33"/>
          <p:cNvSpPr>
            <a:spLocks noChangeArrowheads="1"/>
          </p:cNvSpPr>
          <p:nvPr/>
        </p:nvSpPr>
        <p:spPr bwMode="auto">
          <a:xfrm>
            <a:off x="4191000" y="3260725"/>
            <a:ext cx="76200" cy="381000"/>
          </a:xfrm>
          <a:prstGeom prst="wedgeRectCallout">
            <a:avLst>
              <a:gd name="adj1" fmla="val -2606250"/>
              <a:gd name="adj2" fmla="val -18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en-US" altLang="en-US" sz="3200"/>
          </a:p>
        </p:txBody>
      </p:sp>
      <p:sp>
        <p:nvSpPr>
          <p:cNvPr id="13332" name="Rectangle 3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3333" name="Text Box 37"/>
          <p:cNvSpPr txBox="1">
            <a:spLocks noChangeArrowheads="1"/>
          </p:cNvSpPr>
          <p:nvPr/>
        </p:nvSpPr>
        <p:spPr bwMode="auto">
          <a:xfrm>
            <a:off x="7562850" y="2955925"/>
            <a:ext cx="1504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b="1"/>
              <a:t>Advection</a:t>
            </a:r>
          </a:p>
        </p:txBody>
      </p:sp>
      <p:graphicFrame>
        <p:nvGraphicFramePr>
          <p:cNvPr id="13334" name="Object 38"/>
          <p:cNvGraphicFramePr>
            <a:graphicFrameLocks noChangeAspect="1"/>
          </p:cNvGraphicFramePr>
          <p:nvPr/>
        </p:nvGraphicFramePr>
        <p:xfrm>
          <a:off x="7620000" y="3336925"/>
          <a:ext cx="1090613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" name="Equation" r:id="rId8" imgW="469696" imgH="203112" progId="Equation.DSMT4">
                  <p:embed/>
                </p:oleObj>
              </mc:Choice>
              <mc:Fallback>
                <p:oleObj name="Equation" r:id="rId8" imgW="469696" imgH="203112" progId="Equation.DSMT4">
                  <p:embed/>
                  <p:pic>
                    <p:nvPicPr>
                      <p:cNvPr id="13334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3336925"/>
                        <a:ext cx="1090613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5" name="Object 39"/>
          <p:cNvGraphicFramePr>
            <a:graphicFrameLocks noChangeAspect="1"/>
          </p:cNvGraphicFramePr>
          <p:nvPr/>
        </p:nvGraphicFramePr>
        <p:xfrm>
          <a:off x="5715000" y="3184525"/>
          <a:ext cx="4127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" name="Equation" r:id="rId10" imgW="177492" imgH="177492" progId="Equation.DSMT4">
                  <p:embed/>
                </p:oleObj>
              </mc:Choice>
              <mc:Fallback>
                <p:oleObj name="Equation" r:id="rId10" imgW="177492" imgH="177492" progId="Equation.DSMT4">
                  <p:embed/>
                  <p:pic>
                    <p:nvPicPr>
                      <p:cNvPr id="13335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184525"/>
                        <a:ext cx="4127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36" name="Text Box 40"/>
          <p:cNvSpPr txBox="1">
            <a:spLocks noChangeArrowheads="1"/>
          </p:cNvSpPr>
          <p:nvPr/>
        </p:nvSpPr>
        <p:spPr bwMode="auto">
          <a:xfrm>
            <a:off x="4495800" y="3108325"/>
            <a:ext cx="144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b="1"/>
              <a:t>Reaction</a:t>
            </a:r>
          </a:p>
        </p:txBody>
      </p:sp>
      <p:sp>
        <p:nvSpPr>
          <p:cNvPr id="13337" name="Text Box 41"/>
          <p:cNvSpPr txBox="1">
            <a:spLocks noChangeArrowheads="1"/>
          </p:cNvSpPr>
          <p:nvPr/>
        </p:nvSpPr>
        <p:spPr bwMode="auto">
          <a:xfrm>
            <a:off x="3429000" y="6003925"/>
            <a:ext cx="15049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b="1" dirty="0"/>
              <a:t>Emission, </a:t>
            </a:r>
            <a:r>
              <a:rPr lang="en-US" altLang="en-US" sz="2000" i="1" dirty="0" err="1"/>
              <a:t>E</a:t>
            </a:r>
            <a:r>
              <a:rPr lang="en-US" altLang="en-US" sz="2000" baseline="-25000" dirty="0" err="1"/>
              <a:t>i</a:t>
            </a:r>
            <a:endParaRPr lang="en-US" altLang="en-US" sz="2000" baseline="-25000" dirty="0"/>
          </a:p>
        </p:txBody>
      </p:sp>
      <p:sp>
        <p:nvSpPr>
          <p:cNvPr id="13338" name="Text Box 42"/>
          <p:cNvSpPr txBox="1">
            <a:spLocks noChangeArrowheads="1"/>
          </p:cNvSpPr>
          <p:nvPr/>
        </p:nvSpPr>
        <p:spPr bwMode="auto">
          <a:xfrm>
            <a:off x="6553200" y="6080125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2000" b="1"/>
              <a:t>Deposition, </a:t>
            </a:r>
            <a:r>
              <a:rPr lang="en-US" altLang="en-US" sz="2000" b="1" i="1"/>
              <a:t>D</a:t>
            </a:r>
            <a:r>
              <a:rPr lang="en-US" altLang="en-US" sz="2000" b="1" baseline="-25000"/>
              <a:t>i</a:t>
            </a:r>
          </a:p>
        </p:txBody>
      </p:sp>
      <p:sp>
        <p:nvSpPr>
          <p:cNvPr id="13339" name="Rectangle 43"/>
          <p:cNvSpPr>
            <a:spLocks noChangeArrowheads="1"/>
          </p:cNvSpPr>
          <p:nvPr/>
        </p:nvSpPr>
        <p:spPr bwMode="auto">
          <a:xfrm>
            <a:off x="457200" y="76200"/>
            <a:ext cx="822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en-US" sz="3200" b="1" dirty="0">
                <a:solidFill>
                  <a:schemeClr val="bg1"/>
                </a:solidFill>
                <a:latin typeface="Helvetica" panose="020B0604020202020204" pitchFamily="34" charset="0"/>
              </a:rPr>
              <a:t>Chemical Transport Models (CTMs)</a:t>
            </a:r>
          </a:p>
        </p:txBody>
      </p:sp>
      <p:sp>
        <p:nvSpPr>
          <p:cNvPr id="13340" name="Rectangle 44"/>
          <p:cNvSpPr>
            <a:spLocks noChangeArrowheads="1"/>
          </p:cNvSpPr>
          <p:nvPr/>
        </p:nvSpPr>
        <p:spPr bwMode="auto">
          <a:xfrm>
            <a:off x="152400" y="838200"/>
            <a:ext cx="8686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en-US" sz="2200">
                <a:latin typeface="Helvetica" panose="020B0604020202020204" pitchFamily="34" charset="0"/>
              </a:rPr>
              <a:t>Divide atmosphere into 3D grid of locations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en-US" sz="2200">
                <a:latin typeface="Helvetica" panose="020B0604020202020204" pitchFamily="34" charset="0"/>
              </a:rPr>
              <a:t>Each grid box has a mass balance (“continuity” equation)</a:t>
            </a:r>
          </a:p>
          <a:p>
            <a:pPr eaLnBrk="1" hangingPunct="1">
              <a:spcBef>
                <a:spcPct val="20000"/>
              </a:spcBef>
              <a:buClr>
                <a:schemeClr val="bg2"/>
              </a:buClr>
              <a:buFontTx/>
              <a:buChar char="•"/>
            </a:pPr>
            <a:r>
              <a:rPr lang="en-US" altLang="en-US" sz="2200">
                <a:latin typeface="Helvetica" panose="020B0604020202020204" pitchFamily="34" charset="0"/>
              </a:rPr>
              <a:t>Use rate of change (dc</a:t>
            </a:r>
            <a:r>
              <a:rPr lang="en-US" altLang="en-US" sz="2200" baseline="-25000">
                <a:latin typeface="Helvetica" panose="020B0604020202020204" pitchFamily="34" charset="0"/>
              </a:rPr>
              <a:t>i</a:t>
            </a:r>
            <a:r>
              <a:rPr lang="en-US" altLang="en-US" sz="2200">
                <a:latin typeface="Helvetica" panose="020B0604020202020204" pitchFamily="34" charset="0"/>
              </a:rPr>
              <a:t>/dt) to step forward in time</a:t>
            </a:r>
            <a:endParaRPr lang="en-US" altLang="en-US" sz="2200" baseline="-25000"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869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VSL Adjustment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Across advanced economies, there is empirical evidence for a </a:t>
            </a:r>
            <a:r>
              <a:rPr lang="en-US" dirty="0" smtClean="0">
                <a:latin typeface="Symbol" panose="05050102010706020507" pitchFamily="18" charset="2"/>
              </a:rPr>
              <a:t>b</a:t>
            </a:r>
            <a:r>
              <a:rPr lang="en-US" dirty="0" smtClean="0"/>
              <a:t> value of 0.8</a:t>
            </a:r>
          </a:p>
          <a:p>
            <a:r>
              <a:rPr lang="en-US" dirty="0" smtClean="0"/>
              <a:t>Not much evidence for lower-income countries</a:t>
            </a:r>
          </a:p>
          <a:p>
            <a:endParaRPr lang="en-US" dirty="0" smtClean="0"/>
          </a:p>
          <a:p>
            <a:r>
              <a:rPr lang="en-US" dirty="0" smtClean="0"/>
              <a:t>OECD working paper recommends 0.8, 1.0, and 1.2 as sensitivity cases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97780" y="5547360"/>
            <a:ext cx="384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OECD Working Paper NO. 333, The Cost of Air Pollution in Africa, Rana Roy	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649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696200" cy="1699260"/>
          </a:xfrm>
        </p:spPr>
        <p:txBody>
          <a:bodyPr/>
          <a:lstStyle/>
          <a:p>
            <a:r>
              <a:rPr lang="en-US" dirty="0" smtClean="0"/>
              <a:t>Topic 5: </a:t>
            </a:r>
            <a:r>
              <a:rPr lang="en-US" dirty="0"/>
              <a:t>Introduction to Policy Evaluation and Decision-Making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07180"/>
            <a:ext cx="7696200" cy="1615186"/>
          </a:xfrm>
        </p:spPr>
        <p:txBody>
          <a:bodyPr/>
          <a:lstStyle/>
          <a:p>
            <a:r>
              <a:rPr lang="en-US" sz="2000" dirty="0"/>
              <a:t>NACA RCM Workshop</a:t>
            </a:r>
          </a:p>
          <a:p>
            <a:r>
              <a:rPr lang="en-US" sz="2000" dirty="0"/>
              <a:t>Kempton Park, South Africa</a:t>
            </a:r>
          </a:p>
          <a:p>
            <a:r>
              <a:rPr lang="en-US" sz="1800" dirty="0"/>
              <a:t>October 4, 2022</a:t>
            </a:r>
          </a:p>
        </p:txBody>
      </p:sp>
    </p:spTree>
    <p:extLst>
      <p:ext uri="{BB962C8B-B14F-4D97-AF65-F5344CB8AC3E}">
        <p14:creationId xmlns:p14="http://schemas.microsoft.com/office/powerpoint/2010/main" val="222165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Frameworks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277046"/>
              </p:ext>
            </p:extLst>
          </p:nvPr>
        </p:nvGraphicFramePr>
        <p:xfrm>
          <a:off x="457200" y="939801"/>
          <a:ext cx="82296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91167665"/>
                    </a:ext>
                  </a:extLst>
                </a:gridCol>
                <a:gridCol w="2322871">
                  <a:extLst>
                    <a:ext uri="{9D8B030D-6E8A-4147-A177-3AD203B41FA5}">
                      <a16:colId xmlns:a16="http://schemas.microsoft.com/office/drawing/2014/main" val="447764963"/>
                    </a:ext>
                  </a:extLst>
                </a:gridCol>
                <a:gridCol w="1791929">
                  <a:extLst>
                    <a:ext uri="{9D8B030D-6E8A-4147-A177-3AD203B41FA5}">
                      <a16:colId xmlns:a16="http://schemas.microsoft.com/office/drawing/2014/main" val="412862134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4794573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Questions it answers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 of RCM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9763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Impact</a:t>
                      </a:r>
                      <a:r>
                        <a:rPr lang="en-US" baseline="0" dirty="0"/>
                        <a:t> 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How many lives saved by policy?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  <a:r>
                        <a:rPr lang="en-US" baseline="0" dirty="0"/>
                        <a:t> / marginal damages only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29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Cost-effectiveness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 of several policy</a:t>
                      </a:r>
                      <a:r>
                        <a:rPr lang="en-US" baseline="0" dirty="0"/>
                        <a:t> interventions, which seem best / high priority?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Easy</a:t>
                      </a:r>
                      <a:r>
                        <a:rPr lang="en-US" baseline="0" dirty="0"/>
                        <a:t> / marginal damages only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394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Benefit-cost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a policy intervention “worth the cost”?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Easy</a:t>
                      </a:r>
                      <a:r>
                        <a:rPr lang="en-US" baseline="0" dirty="0"/>
                        <a:t> / marginal damages only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*requires</a:t>
                      </a:r>
                      <a:r>
                        <a:rPr lang="en-US" baseline="0" dirty="0"/>
                        <a:t> use of a VSL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099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Ambient concentration standards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Will concentrations in certain areas reach the desired target? E.g. a WHO standard?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 / need to do source-receptor 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74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79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Nothing fancy…</a:t>
            </a:r>
          </a:p>
          <a:p>
            <a:endParaRPr lang="en-US" dirty="0"/>
          </a:p>
          <a:p>
            <a:pPr lvl="1"/>
            <a:r>
              <a:rPr lang="en-US" dirty="0"/>
              <a:t>…just quantify number of lives saved for the policy intervention under consideration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…not hard to do, good to know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…limited help in evaluating “how good” policy is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…is first step towards other analyses anyway</a:t>
            </a:r>
          </a:p>
        </p:txBody>
      </p:sp>
    </p:spTree>
    <p:extLst>
      <p:ext uri="{BB962C8B-B14F-4D97-AF65-F5344CB8AC3E}">
        <p14:creationId xmlns:p14="http://schemas.microsoft.com/office/powerpoint/2010/main" val="375391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Cost-Effectiveness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/>
              <a:t>Idea</a:t>
            </a:r>
            <a:r>
              <a:rPr lang="en-US" dirty="0"/>
              <a:t>: prioritize emissions reductions that bring most benefit for least cost</a:t>
            </a:r>
          </a:p>
          <a:p>
            <a:r>
              <a:rPr lang="en-US" b="1" u="sng" dirty="0"/>
              <a:t>Needs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Number of lives saved (from RCM)</a:t>
            </a:r>
          </a:p>
          <a:p>
            <a:pPr lvl="1"/>
            <a:r>
              <a:rPr lang="en-US" dirty="0"/>
              <a:t>Implementation cost of the policy ($)</a:t>
            </a:r>
          </a:p>
          <a:p>
            <a:r>
              <a:rPr lang="en-US" dirty="0"/>
              <a:t>The cost-effectiveness metric is the ratio: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Lower cost (per life saved) is better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4045935"/>
                <a:ext cx="8074855" cy="5968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𝑒𝑓𝑓𝑒𝑐𝑡𝑖𝑣𝑒𝑛𝑒𝑠𝑠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$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𝑖𝑚𝑝𝑙𝑒𝑚𝑒𝑛𝑡𝑎𝑡𝑖𝑜𝑛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𝑐𝑜𝑠𝑡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($)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𝑙𝑖𝑣𝑒𝑠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𝑠𝑎𝑣𝑒𝑑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45935"/>
                <a:ext cx="8074855" cy="5968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057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Cost-Effectiveness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number of policy interventions under consideration, can help prioritize which are best to do first</a:t>
            </a:r>
          </a:p>
          <a:p>
            <a:r>
              <a:rPr lang="en-US" dirty="0"/>
              <a:t>Start with easiest, lowest cost (per life saved) and work way up to more costly</a:t>
            </a:r>
          </a:p>
          <a:p>
            <a:r>
              <a:rPr lang="en-US" dirty="0"/>
              <a:t>Limitations</a:t>
            </a:r>
          </a:p>
          <a:p>
            <a:pPr lvl="1"/>
            <a:r>
              <a:rPr lang="en-US" sz="2000" dirty="0"/>
              <a:t>Some policy interventions may be too costly to make sense; need to go beyond cost-effectiveness (e.g. benefit-cost analysis) to decide this</a:t>
            </a:r>
          </a:p>
          <a:p>
            <a:pPr lvl="1"/>
            <a:r>
              <a:rPr lang="en-US" sz="2000" dirty="0" smtClean="0"/>
              <a:t>Behavioral and other implementation </a:t>
            </a:r>
            <a:r>
              <a:rPr lang="en-US" sz="2000" dirty="0"/>
              <a:t>considerations: energy efficiency can save money … but few people do </a:t>
            </a:r>
            <a:r>
              <a:rPr lang="en-US" sz="2000" dirty="0" smtClean="0"/>
              <a:t>it</a:t>
            </a:r>
          </a:p>
          <a:p>
            <a:pPr lvl="1"/>
            <a:r>
              <a:rPr lang="en-US" sz="2000" dirty="0" smtClean="0"/>
              <a:t>A highly cost-effective strategy may only reduce PM2.5 a little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34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Benefit-Cost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an emissions reduction strategy</a:t>
            </a:r>
          </a:p>
          <a:p>
            <a:r>
              <a:rPr lang="en-US" dirty="0"/>
              <a:t>Then quantify: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If benefits &gt; costs, policy is worth pursuing</a:t>
            </a:r>
          </a:p>
          <a:p>
            <a:r>
              <a:rPr lang="en-US" dirty="0"/>
              <a:t>RCMs are used to quantify benefits (estimating costs done separately)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38887" y="2665825"/>
            <a:ext cx="2074984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Benefits to society:</a:t>
            </a:r>
          </a:p>
          <a:p>
            <a:r>
              <a:rPr lang="en-US" b="1" u="sng" dirty="0"/>
              <a:t>Lives saved</a:t>
            </a:r>
            <a:r>
              <a:rPr lang="en-US" dirty="0"/>
              <a:t>, avoided illness, other environmental benefits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96021" y="2665824"/>
            <a:ext cx="2212145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Economic costs of policy:</a:t>
            </a:r>
          </a:p>
          <a:p>
            <a:r>
              <a:rPr lang="en-US" dirty="0"/>
              <a:t>Money spent on control equipment, lost economic activity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3022" y="3207434"/>
            <a:ext cx="77905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dirty="0"/>
              <a:t>&lt; &gt;</a:t>
            </a:r>
          </a:p>
        </p:txBody>
      </p:sp>
    </p:spTree>
    <p:extLst>
      <p:ext uri="{BB962C8B-B14F-4D97-AF65-F5344CB8AC3E}">
        <p14:creationId xmlns:p14="http://schemas.microsoft.com/office/powerpoint/2010/main" val="271278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Benefit:Cost</a:t>
            </a:r>
            <a:r>
              <a:rPr lang="en-US" dirty="0"/>
              <a:t>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an emissions control is simply defined as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𝐵𝑒𝑛𝑒𝑓𝑖𝑡𝑠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𝑎𝑣𝑜𝑖𝑑𝑒𝑑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𝑚𝑜𝑟𝑡𝑎𝑙𝑖𝑡𝑦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($)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𝐶𝑜𝑠𝑡𝑠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𝑒𝑚𝑖𝑠𝑠𝑖𝑜𝑛𝑠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𝑐𝑜𝑛𝑡𝑟𝑜𝑙𝑠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($)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B:C ratio &gt; 1</a:t>
                </a:r>
              </a:p>
              <a:p>
                <a:pPr lvl="1"/>
                <a:r>
                  <a:rPr lang="en-US" dirty="0"/>
                  <a:t>Benefits exceed costs</a:t>
                </a:r>
              </a:p>
              <a:p>
                <a:pPr lvl="1"/>
                <a:r>
                  <a:rPr lang="en-US" dirty="0"/>
                  <a:t>Emissions control is “worth the cost”</a:t>
                </a:r>
              </a:p>
              <a:p>
                <a:r>
                  <a:rPr lang="en-US" dirty="0"/>
                  <a:t>If B:C ratio &gt;&gt; 1</a:t>
                </a:r>
              </a:p>
              <a:p>
                <a:pPr lvl="1"/>
                <a:r>
                  <a:rPr lang="en-US" dirty="0"/>
                  <a:t>Uncertainties in air quality modeling, health effects won’t matter much</a:t>
                </a:r>
              </a:p>
              <a:p>
                <a:pPr lvl="1"/>
                <a:r>
                  <a:rPr lang="en-US" dirty="0"/>
                  <a:t>This conclusion is unlikely to be affected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348" b="-34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34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CFEF-A157-3AD6-22C3-B1DED3402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Ambient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17C81-877C-2693-6073-D83E34F5C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a maximum PM2.5 concentration that should not be exceeded</a:t>
            </a:r>
          </a:p>
          <a:p>
            <a:pPr lvl="1"/>
            <a:r>
              <a:rPr lang="en-US" dirty="0"/>
              <a:t>E.g. World Health Organization guidelines</a:t>
            </a:r>
          </a:p>
          <a:p>
            <a:r>
              <a:rPr lang="en-US" dirty="0"/>
              <a:t>Underlying philosophy = everyone has right to clean air</a:t>
            </a:r>
          </a:p>
          <a:p>
            <a:pPr lvl="1"/>
            <a:r>
              <a:rPr lang="en-US" sz="2000" dirty="0"/>
              <a:t>(contrast to economic-based approaches we’ve seen)</a:t>
            </a:r>
          </a:p>
          <a:p>
            <a:r>
              <a:rPr lang="en-US" dirty="0"/>
              <a:t>Requires source-receptor modeling</a:t>
            </a:r>
          </a:p>
          <a:p>
            <a:r>
              <a:rPr lang="en-US" dirty="0"/>
              <a:t>Could formulate question as</a:t>
            </a:r>
          </a:p>
          <a:p>
            <a:pPr lvl="1"/>
            <a:r>
              <a:rPr lang="en-US" dirty="0"/>
              <a:t>“What is least costly way to bring all areas into compliance with concentration standard?”</a:t>
            </a:r>
          </a:p>
          <a:p>
            <a:pPr lvl="1"/>
            <a:r>
              <a:rPr lang="en-US" dirty="0"/>
              <a:t>This is a complex optimization exercise</a:t>
            </a:r>
          </a:p>
        </p:txBody>
      </p:sp>
    </p:spTree>
    <p:extLst>
      <p:ext uri="{BB962C8B-B14F-4D97-AF65-F5344CB8AC3E}">
        <p14:creationId xmlns:p14="http://schemas.microsoft.com/office/powerpoint/2010/main" val="14798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Policy analysis tools such as benefit-cost analysis etc. are very useful quantitative analyses</a:t>
            </a:r>
          </a:p>
          <a:p>
            <a:endParaRPr lang="en-US" dirty="0"/>
          </a:p>
          <a:p>
            <a:r>
              <a:rPr lang="en-US" dirty="0"/>
              <a:t>However, qualitative practical considerations (public acceptance, politically feasible) can be equally or more important</a:t>
            </a:r>
          </a:p>
          <a:p>
            <a:endParaRPr lang="en-US" dirty="0"/>
          </a:p>
          <a:p>
            <a:r>
              <a:rPr lang="en-US" dirty="0"/>
              <a:t>Air quality and policy analysis can help build acceptance of a policy</a:t>
            </a:r>
          </a:p>
        </p:txBody>
      </p:sp>
    </p:spTree>
    <p:extLst>
      <p:ext uri="{BB962C8B-B14F-4D97-AF65-F5344CB8AC3E}">
        <p14:creationId xmlns:p14="http://schemas.microsoft.com/office/powerpoint/2010/main" val="401978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Transport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Inputs: emissions (and meteorology)</a:t>
            </a:r>
          </a:p>
          <a:p>
            <a:r>
              <a:rPr lang="en-US" dirty="0"/>
              <a:t>Outputs: pollutant concentrations (</a:t>
            </a:r>
            <a:r>
              <a:rPr lang="en-US" dirty="0" err="1"/>
              <a:t>x,y,z,t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Common CTMs:</a:t>
            </a:r>
          </a:p>
          <a:p>
            <a:pPr lvl="1"/>
            <a:r>
              <a:rPr lang="en-US" dirty="0"/>
              <a:t>WRF-</a:t>
            </a:r>
            <a:r>
              <a:rPr lang="en-US" dirty="0" err="1"/>
              <a:t>Chem</a:t>
            </a:r>
            <a:r>
              <a:rPr lang="en-US" dirty="0"/>
              <a:t>, </a:t>
            </a:r>
            <a:r>
              <a:rPr lang="en-US" dirty="0" err="1"/>
              <a:t>CAMx</a:t>
            </a:r>
            <a:r>
              <a:rPr lang="en-US" dirty="0"/>
              <a:t>, CMAQ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… are resource intensive</a:t>
            </a:r>
          </a:p>
          <a:p>
            <a:pPr lvl="1"/>
            <a:r>
              <a:rPr lang="en-US" dirty="0"/>
              <a:t>Hard disk space, CPU time</a:t>
            </a:r>
          </a:p>
          <a:p>
            <a:r>
              <a:rPr lang="en-US" dirty="0"/>
              <a:t>…require extensive training, lots of time to prepare inputs and analyze outputs</a:t>
            </a:r>
          </a:p>
        </p:txBody>
      </p:sp>
    </p:spTree>
    <p:extLst>
      <p:ext uri="{BB962C8B-B14F-4D97-AF65-F5344CB8AC3E}">
        <p14:creationId xmlns:p14="http://schemas.microsoft.com/office/powerpoint/2010/main" val="11616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38916-0F90-3BD9-9997-79F75770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Mini-Session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14D33-AC31-FFC9-DDA8-9B4D8E352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work on </a:t>
            </a:r>
          </a:p>
          <a:p>
            <a:pPr lvl="1"/>
            <a:r>
              <a:rPr lang="en-US" dirty="0"/>
              <a:t>Problem #3</a:t>
            </a:r>
          </a:p>
          <a:p>
            <a:pPr lvl="1"/>
            <a:r>
              <a:rPr lang="en-US" dirty="0"/>
              <a:t>Problem #4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https://drive.google.com/drive/folders/1SJhJHQRyf2aCbIu7xLTJTIYq2kjEkizu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9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#3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Concentration-response function: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Pittsburgh with H6C, </a:t>
            </a:r>
            <a:r>
              <a:rPr lang="en-US" i="1" dirty="0"/>
              <a:t>R</a:t>
            </a:r>
            <a:r>
              <a:rPr lang="en-US" dirty="0"/>
              <a:t>=1.14: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071" y="1533810"/>
            <a:ext cx="4755340" cy="968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313239" y="3327131"/>
                <a:ext cx="9770478" cy="1414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1,500,000 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𝑝𝑒𝑜𝑝𝑙𝑒</m:t>
                          </m:r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1700 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𝑑𝑒𝑎𝑡h𝑠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100,000 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𝑝𝑒𝑜𝑝𝑙𝑒</m:t>
                              </m:r>
                            </m:den>
                          </m:f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𝑙𝑛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1.14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10 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/</m:t>
                                  </m:r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p>
                                  </m:sSup>
                                </m:den>
                              </m:f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</m:t>
                                  </m:r>
                                  <m:f>
                                    <m:f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000" b="0" dirty="0">
                    <a:ea typeface="Cambria Math" panose="02040503050406030204" pitchFamily="18" charset="0"/>
                  </a:rPr>
                  <a:t>	</a:t>
                </a:r>
              </a:p>
              <a:p>
                <a:r>
                  <a:rPr lang="en-US" sz="20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=2837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𝑑𝑒𝑎𝑡h𝑠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𝑝𝑒𝑟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𝑦𝑒𝑎𝑟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3239" y="3327131"/>
                <a:ext cx="9770478" cy="1414939"/>
              </a:xfrm>
              <a:prstGeom prst="rect">
                <a:avLst/>
              </a:prstGeom>
              <a:blipFill>
                <a:blip r:embed="rId3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314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9FD4-67E5-A373-B19B-477A988F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#3 Solution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3D2616E-039C-78FC-6421-30645C5CB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129240"/>
              </p:ext>
            </p:extLst>
          </p:nvPr>
        </p:nvGraphicFramePr>
        <p:xfrm>
          <a:off x="612104" y="1669693"/>
          <a:ext cx="7542230" cy="2415747"/>
        </p:xfrm>
        <a:graphic>
          <a:graphicData uri="http://schemas.openxmlformats.org/drawingml/2006/table">
            <a:tbl>
              <a:tblPr/>
              <a:tblGrid>
                <a:gridCol w="1564167">
                  <a:extLst>
                    <a:ext uri="{9D8B030D-6E8A-4147-A177-3AD203B41FA5}">
                      <a16:colId xmlns:a16="http://schemas.microsoft.com/office/drawing/2014/main" val="1339335927"/>
                    </a:ext>
                  </a:extLst>
                </a:gridCol>
                <a:gridCol w="1086559">
                  <a:extLst>
                    <a:ext uri="{9D8B030D-6E8A-4147-A177-3AD203B41FA5}">
                      <a16:colId xmlns:a16="http://schemas.microsoft.com/office/drawing/2014/main" val="2992326635"/>
                    </a:ext>
                  </a:extLst>
                </a:gridCol>
                <a:gridCol w="1416905">
                  <a:extLst>
                    <a:ext uri="{9D8B030D-6E8A-4147-A177-3AD203B41FA5}">
                      <a16:colId xmlns:a16="http://schemas.microsoft.com/office/drawing/2014/main" val="2687208542"/>
                    </a:ext>
                  </a:extLst>
                </a:gridCol>
                <a:gridCol w="1182080">
                  <a:extLst>
                    <a:ext uri="{9D8B030D-6E8A-4147-A177-3AD203B41FA5}">
                      <a16:colId xmlns:a16="http://schemas.microsoft.com/office/drawing/2014/main" val="3203107262"/>
                    </a:ext>
                  </a:extLst>
                </a:gridCol>
                <a:gridCol w="764173">
                  <a:extLst>
                    <a:ext uri="{9D8B030D-6E8A-4147-A177-3AD203B41FA5}">
                      <a16:colId xmlns:a16="http://schemas.microsoft.com/office/drawing/2014/main" val="1163454143"/>
                    </a:ext>
                  </a:extLst>
                </a:gridCol>
                <a:gridCol w="764173">
                  <a:extLst>
                    <a:ext uri="{9D8B030D-6E8A-4147-A177-3AD203B41FA5}">
                      <a16:colId xmlns:a16="http://schemas.microsoft.com/office/drawing/2014/main" val="825581802"/>
                    </a:ext>
                  </a:extLst>
                </a:gridCol>
                <a:gridCol w="764173">
                  <a:extLst>
                    <a:ext uri="{9D8B030D-6E8A-4147-A177-3AD203B41FA5}">
                      <a16:colId xmlns:a16="http://schemas.microsoft.com/office/drawing/2014/main" val="1718002104"/>
                    </a:ext>
                  </a:extLst>
                </a:gridCol>
              </a:tblGrid>
              <a:tr h="23918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Relative Risk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791115"/>
                  </a:ext>
                </a:extLst>
              </a:tr>
              <a:tr h="23918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15675"/>
                  </a:ext>
                </a:extLst>
              </a:tr>
              <a:tr h="23918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179505"/>
                  </a:ext>
                </a:extLst>
              </a:tr>
              <a:tr h="12198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City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Population above 30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Baseline mortality rate (deaths per 100,000 people)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PM2.5 concentration (</a:t>
                      </a:r>
                      <a:r>
                        <a:rPr lang="el-G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μ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g/m3)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Annual mortalities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5201389"/>
                  </a:ext>
                </a:extLst>
              </a:tr>
              <a:tr h="239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Pittsburgh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1.50E+06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6088982"/>
                  </a:ext>
                </a:extLst>
              </a:tr>
              <a:tr h="239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 Angeles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6.00E+06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8276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295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DE256B-DCD0-3128-5D9E-69A60A269B9A}"/>
              </a:ext>
            </a:extLst>
          </p:cNvPr>
          <p:cNvSpPr txBox="1"/>
          <p:nvPr/>
        </p:nvSpPr>
        <p:spPr>
          <a:xfrm>
            <a:off x="5981350" y="4714613"/>
            <a:ext cx="2172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of these values is calculated as indicated on previous slide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C43A51C-F8CE-2AFC-D256-F4D72ED5F483}"/>
              </a:ext>
            </a:extLst>
          </p:cNvPr>
          <p:cNvCxnSpPr/>
          <p:nvPr/>
        </p:nvCxnSpPr>
        <p:spPr bwMode="auto">
          <a:xfrm flipV="1">
            <a:off x="6686026" y="4211273"/>
            <a:ext cx="0" cy="503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4658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4B9C-AC3B-B6A0-89D0-258E911A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Discussion: Problem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B6BFB-8527-1618-F308-5B0D4D98E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Here, we are asking for total mortality from all PM2.5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So the </a:t>
            </a: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</a:rPr>
              <a:t>D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c is 0 </a:t>
            </a:r>
            <a:r>
              <a:rPr lang="en-US" dirty="0">
                <a:solidFill>
                  <a:srgbClr val="000000"/>
                </a:solidFill>
                <a:latin typeface="Symbol" panose="05050102010706020507" pitchFamily="18" charset="2"/>
              </a:rPr>
              <a:t>m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g/m</a:t>
            </a:r>
            <a:r>
              <a:rPr lang="en-US" baseline="30000" dirty="0">
                <a:solidFill>
                  <a:srgbClr val="000000"/>
                </a:solidFill>
                <a:latin typeface="Calibri" panose="020F0502020204030204" pitchFamily="34" charset="0"/>
              </a:rPr>
              <a:t>3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→ current conc.</a:t>
            </a:r>
          </a:p>
          <a:p>
            <a:pPr lvl="1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(we are assuming here that marginal response ≈ average response)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differences between R = 1.06 and 1.14 are 2.3x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C-R function really is pretty linear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56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628E3-1004-7BA1-A25B-1859F9AA7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33981-34F3-E5C9-884E-9DBB1A3A7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</a:t>
            </a:r>
            <a:r>
              <a:rPr lang="en-US"/>
              <a:t>policy intervention…</a:t>
            </a:r>
            <a:endParaRPr lang="en-US" dirty="0"/>
          </a:p>
          <a:p>
            <a:pPr lvl="1"/>
            <a:r>
              <a:rPr lang="en-US" dirty="0"/>
              <a:t>Step 1: Mortalities prevented = marginal social cost x emissions reduction</a:t>
            </a:r>
          </a:p>
          <a:p>
            <a:pPr lvl="1"/>
            <a:r>
              <a:rPr lang="en-US" dirty="0"/>
              <a:t>Step 2: Cost-effectiveness = ($/</a:t>
            </a:r>
            <a:r>
              <a:rPr lang="en-US" dirty="0" err="1"/>
              <a:t>yr</a:t>
            </a:r>
            <a:r>
              <a:rPr lang="en-US" dirty="0"/>
              <a:t> implementation cost) / (mortalities/</a:t>
            </a:r>
            <a:r>
              <a:rPr lang="en-US" dirty="0" err="1"/>
              <a:t>yr</a:t>
            </a:r>
            <a:r>
              <a:rPr lang="en-US" dirty="0"/>
              <a:t> lives saved)</a:t>
            </a:r>
          </a:p>
          <a:p>
            <a:endParaRPr lang="en-US" dirty="0"/>
          </a:p>
          <a:p>
            <a:r>
              <a:rPr lang="en-US" dirty="0"/>
              <a:t>Note: improved coal cookstove has two affected pollutants (primary PM2.5 and NOx)</a:t>
            </a:r>
          </a:p>
          <a:p>
            <a:pPr lvl="1"/>
            <a:r>
              <a:rPr lang="en-US" dirty="0"/>
              <a:t>Do step 1 for each pollutant and combine</a:t>
            </a:r>
          </a:p>
        </p:txBody>
      </p:sp>
    </p:spTree>
    <p:extLst>
      <p:ext uri="{BB962C8B-B14F-4D97-AF65-F5344CB8AC3E}">
        <p14:creationId xmlns:p14="http://schemas.microsoft.com/office/powerpoint/2010/main" val="398574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D9FD4-67E5-A373-B19B-477A988F0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#4 Solution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4724DA2-AA14-485A-2E20-D0BCA6470B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857152"/>
              </p:ext>
            </p:extLst>
          </p:nvPr>
        </p:nvGraphicFramePr>
        <p:xfrm>
          <a:off x="335046" y="940594"/>
          <a:ext cx="5428190" cy="4976812"/>
        </p:xfrm>
        <a:graphic>
          <a:graphicData uri="http://schemas.openxmlformats.org/drawingml/2006/table">
            <a:tbl>
              <a:tblPr/>
              <a:tblGrid>
                <a:gridCol w="914913">
                  <a:extLst>
                    <a:ext uri="{9D8B030D-6E8A-4147-A177-3AD203B41FA5}">
                      <a16:colId xmlns:a16="http://schemas.microsoft.com/office/drawing/2014/main" val="485817542"/>
                    </a:ext>
                  </a:extLst>
                </a:gridCol>
                <a:gridCol w="973123">
                  <a:extLst>
                    <a:ext uri="{9D8B030D-6E8A-4147-A177-3AD203B41FA5}">
                      <a16:colId xmlns:a16="http://schemas.microsoft.com/office/drawing/2014/main" val="4048753341"/>
                    </a:ext>
                  </a:extLst>
                </a:gridCol>
                <a:gridCol w="685211">
                  <a:extLst>
                    <a:ext uri="{9D8B030D-6E8A-4147-A177-3AD203B41FA5}">
                      <a16:colId xmlns:a16="http://schemas.microsoft.com/office/drawing/2014/main" val="3842057894"/>
                    </a:ext>
                  </a:extLst>
                </a:gridCol>
                <a:gridCol w="907285">
                  <a:extLst>
                    <a:ext uri="{9D8B030D-6E8A-4147-A177-3AD203B41FA5}">
                      <a16:colId xmlns:a16="http://schemas.microsoft.com/office/drawing/2014/main" val="961816189"/>
                    </a:ext>
                  </a:extLst>
                </a:gridCol>
                <a:gridCol w="1041647">
                  <a:extLst>
                    <a:ext uri="{9D8B030D-6E8A-4147-A177-3AD203B41FA5}">
                      <a16:colId xmlns:a16="http://schemas.microsoft.com/office/drawing/2014/main" val="1162250122"/>
                    </a:ext>
                  </a:extLst>
                </a:gridCol>
                <a:gridCol w="906011">
                  <a:extLst>
                    <a:ext uri="{9D8B030D-6E8A-4147-A177-3AD203B41FA5}">
                      <a16:colId xmlns:a16="http://schemas.microsoft.com/office/drawing/2014/main" val="4126501435"/>
                    </a:ext>
                  </a:extLst>
                </a:gridCol>
              </a:tblGrid>
              <a:tr h="129829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Option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Annualized Implementation cost ($/yr)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Species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Emissions reduced (tonnes/yr)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Marginal social impact (mortality/</a:t>
                      </a:r>
                      <a:r>
                        <a:rPr lang="en-US" sz="1400" dirty="0" err="1">
                          <a:effectLst/>
                        </a:rPr>
                        <a:t>tonne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Mortalities prevented (mortality/yr)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198195"/>
                  </a:ext>
                </a:extLst>
              </a:tr>
              <a:tr h="8655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Catalytic converters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50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PM2.5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5.00E-03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9.00E-03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4.50E-05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657821"/>
                  </a:ext>
                </a:extLst>
              </a:tr>
              <a:tr h="6491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Sulfur scrubbers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1.00E+09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SO2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7.00E+06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4.50E-03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3.15E+04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8807149"/>
                  </a:ext>
                </a:extLst>
              </a:tr>
              <a:tr h="6491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Low NOx burner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5.00E+06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NOx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4000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2.60E-04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1.04E+00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768413"/>
                  </a:ext>
                </a:extLst>
              </a:tr>
              <a:tr h="865533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Cookstove / improved coal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35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PM2.5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0.043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9.00E-03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3.87E-04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833899"/>
                  </a:ext>
                </a:extLst>
              </a:tr>
              <a:tr h="6491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Cookstove / LPG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55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PM2.5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0.175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9.00E-03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1.58E-03</a:t>
                      </a:r>
                    </a:p>
                  </a:txBody>
                  <a:tcPr marL="22540" marR="22540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995970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9426FEC-73FC-42B1-D61D-ABD14EA7F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202670"/>
              </p:ext>
            </p:extLst>
          </p:nvPr>
        </p:nvGraphicFramePr>
        <p:xfrm>
          <a:off x="6449734" y="940593"/>
          <a:ext cx="2359220" cy="5109660"/>
        </p:xfrm>
        <a:graphic>
          <a:graphicData uri="http://schemas.openxmlformats.org/drawingml/2006/table">
            <a:tbl>
              <a:tblPr/>
              <a:tblGrid>
                <a:gridCol w="1179610">
                  <a:extLst>
                    <a:ext uri="{9D8B030D-6E8A-4147-A177-3AD203B41FA5}">
                      <a16:colId xmlns:a16="http://schemas.microsoft.com/office/drawing/2014/main" val="3553930393"/>
                    </a:ext>
                  </a:extLst>
                </a:gridCol>
                <a:gridCol w="1179610">
                  <a:extLst>
                    <a:ext uri="{9D8B030D-6E8A-4147-A177-3AD203B41FA5}">
                      <a16:colId xmlns:a16="http://schemas.microsoft.com/office/drawing/2014/main" val="2751117152"/>
                    </a:ext>
                  </a:extLst>
                </a:gridCol>
              </a:tblGrid>
              <a:tr h="126120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 dirty="0">
                          <a:effectLst/>
                        </a:rPr>
                        <a:t>Total mortalities prevented (mortality/</a:t>
                      </a:r>
                      <a:r>
                        <a:rPr lang="en-US" sz="1400" dirty="0" err="1">
                          <a:effectLst/>
                        </a:rPr>
                        <a:t>yr</a:t>
                      </a:r>
                      <a:r>
                        <a:rPr lang="en-US" sz="1400" dirty="0">
                          <a:effectLst/>
                        </a:rPr>
                        <a:t>)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400">
                          <a:effectLst/>
                        </a:rPr>
                        <a:t>Cost-effectiveness ($/prevented mortality)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286833"/>
                  </a:ext>
                </a:extLst>
              </a:tr>
              <a:tr h="868574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4.50E-05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$1,111,111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8402524"/>
                  </a:ext>
                </a:extLst>
              </a:tr>
              <a:tr h="663888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3.15E+04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$31,746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3564961"/>
                  </a:ext>
                </a:extLst>
              </a:tr>
              <a:tr h="686739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1.04E+00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$4,807,692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0222305"/>
                  </a:ext>
                </a:extLst>
              </a:tr>
              <a:tr h="872455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3.93E-04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$89,149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186712"/>
                  </a:ext>
                </a:extLst>
              </a:tr>
              <a:tr h="756800"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>
                          <a:effectLst/>
                        </a:rPr>
                        <a:t>1.58E-03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dirty="0">
                          <a:effectLst/>
                        </a:rPr>
                        <a:t>$34,921</a:t>
                      </a:r>
                    </a:p>
                  </a:txBody>
                  <a:tcPr marL="28575" marR="2857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1506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40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51BE0-A290-A5CD-150E-CAADE8F34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#4: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2EA1D-C7F8-C7C8-5FD9-A76B5B86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97622"/>
            <a:ext cx="8229600" cy="5070041"/>
          </a:xfrm>
        </p:spPr>
        <p:txBody>
          <a:bodyPr/>
          <a:lstStyle/>
          <a:p>
            <a:r>
              <a:rPr lang="en-US" sz="2400" dirty="0"/>
              <a:t>Wide range in cost-effectiveness values</a:t>
            </a:r>
          </a:p>
          <a:p>
            <a:pPr lvl="1"/>
            <a:r>
              <a:rPr lang="en-US" sz="2000" dirty="0"/>
              <a:t>About two orders of magnitude</a:t>
            </a:r>
          </a:p>
          <a:p>
            <a:pPr lvl="1"/>
            <a:r>
              <a:rPr lang="en-US" sz="2000" dirty="0"/>
              <a:t>Most cost-effective: cookstoves and sulfur scrubbers</a:t>
            </a:r>
          </a:p>
          <a:p>
            <a:pPr lvl="2"/>
            <a:r>
              <a:rPr lang="en-US" sz="1800" dirty="0"/>
              <a:t>$10,000s / mortality prevented</a:t>
            </a:r>
          </a:p>
          <a:p>
            <a:pPr lvl="2"/>
            <a:r>
              <a:rPr lang="en-US" sz="1800" dirty="0"/>
              <a:t>Prioritize these</a:t>
            </a:r>
          </a:p>
          <a:p>
            <a:pPr lvl="1"/>
            <a:r>
              <a:rPr lang="en-US" sz="2000" dirty="0"/>
              <a:t>Less cost-effective: catalytic converters and low NOx burners</a:t>
            </a:r>
          </a:p>
          <a:p>
            <a:pPr lvl="2"/>
            <a:r>
              <a:rPr lang="en-US" sz="1800" dirty="0"/>
              <a:t>$millions / mortality prevented</a:t>
            </a:r>
          </a:p>
          <a:p>
            <a:r>
              <a:rPr lang="en-US" sz="2400" dirty="0"/>
              <a:t>Two options for cookstoves</a:t>
            </a:r>
          </a:p>
          <a:p>
            <a:pPr lvl="1"/>
            <a:r>
              <a:rPr lang="en-US" sz="2000" dirty="0"/>
              <a:t>Mutually exclusive – can only do one</a:t>
            </a:r>
          </a:p>
          <a:p>
            <a:pPr lvl="1"/>
            <a:r>
              <a:rPr lang="en-US" sz="2000" dirty="0"/>
              <a:t>LPG looks a little bit better</a:t>
            </a:r>
          </a:p>
          <a:p>
            <a:r>
              <a:rPr lang="en-US" sz="2400" dirty="0"/>
              <a:t>I suspect my catalytic converter values are pessimistic</a:t>
            </a:r>
          </a:p>
        </p:txBody>
      </p:sp>
    </p:spTree>
    <p:extLst>
      <p:ext uri="{BB962C8B-B14F-4D97-AF65-F5344CB8AC3E}">
        <p14:creationId xmlns:p14="http://schemas.microsoft.com/office/powerpoint/2010/main" val="363026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696200" cy="1699260"/>
          </a:xfrm>
        </p:spPr>
        <p:txBody>
          <a:bodyPr/>
          <a:lstStyle/>
          <a:p>
            <a:r>
              <a:rPr lang="en-US" dirty="0" smtClean="0"/>
              <a:t>Topic 6: </a:t>
            </a:r>
            <a:r>
              <a:rPr lang="en-US" dirty="0"/>
              <a:t>Realistic RCM Problem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07180"/>
            <a:ext cx="7696200" cy="1615186"/>
          </a:xfrm>
        </p:spPr>
        <p:txBody>
          <a:bodyPr/>
          <a:lstStyle/>
          <a:p>
            <a:r>
              <a:rPr lang="en-US" sz="2000" dirty="0"/>
              <a:t>NACA RCM Workshop</a:t>
            </a:r>
          </a:p>
          <a:p>
            <a:r>
              <a:rPr lang="en-US" sz="2000" dirty="0"/>
              <a:t>Kempton Park, South Africa</a:t>
            </a:r>
          </a:p>
          <a:p>
            <a:r>
              <a:rPr lang="en-US" sz="1800" dirty="0"/>
              <a:t>October 4, 2022</a:t>
            </a:r>
          </a:p>
        </p:txBody>
      </p:sp>
    </p:spTree>
    <p:extLst>
      <p:ext uri="{BB962C8B-B14F-4D97-AF65-F5344CB8AC3E}">
        <p14:creationId xmlns:p14="http://schemas.microsoft.com/office/powerpoint/2010/main" val="167413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1C71-E48E-AEDA-60FF-5199FA3C8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9B08D-7692-8E7B-86E9-59B736C4D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7193560" cy="1979103"/>
          </a:xfrm>
        </p:spPr>
        <p:txBody>
          <a:bodyPr/>
          <a:lstStyle/>
          <a:p>
            <a:r>
              <a:rPr lang="en-US" dirty="0"/>
              <a:t>Replacing residential coal stoves with cleaner-burning stoves</a:t>
            </a:r>
          </a:p>
          <a:p>
            <a:r>
              <a:rPr lang="en-US" dirty="0"/>
              <a:t>~90% emissions reduction</a:t>
            </a:r>
          </a:p>
          <a:p>
            <a:r>
              <a:rPr lang="en-US" dirty="0"/>
              <a:t>Emissions reduction given (figure)</a:t>
            </a:r>
          </a:p>
          <a:p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7845D58-8853-01F4-A6F5-91DAF0EF5F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7" t="53571" r="35645"/>
          <a:stretch/>
        </p:blipFill>
        <p:spPr>
          <a:xfrm>
            <a:off x="3808601" y="3230866"/>
            <a:ext cx="4269998" cy="2971806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5014A6EA-330C-5353-BACD-230B46A8F6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92" t="32394" r="3913" b="19691"/>
          <a:stretch/>
        </p:blipFill>
        <p:spPr>
          <a:xfrm>
            <a:off x="7833331" y="3627134"/>
            <a:ext cx="1310669" cy="23405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A82EFD-9A5C-21A7-3FFB-E29E8AEF2978}"/>
              </a:ext>
            </a:extLst>
          </p:cNvPr>
          <p:cNvSpPr txBox="1"/>
          <p:nvPr/>
        </p:nvSpPr>
        <p:spPr>
          <a:xfrm>
            <a:off x="7833331" y="2329136"/>
            <a:ext cx="11996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PM2.5 Emissions reductions (</a:t>
            </a:r>
            <a:r>
              <a:rPr lang="en-US" dirty="0" err="1"/>
              <a:t>tonnes</a:t>
            </a:r>
            <a:r>
              <a:rPr lang="en-US" dirty="0"/>
              <a:t>/</a:t>
            </a:r>
            <a:r>
              <a:rPr lang="en-US" dirty="0" err="1"/>
              <a:t>yr</a:t>
            </a:r>
            <a:r>
              <a:rPr lang="en-US" dirty="0"/>
              <a:t>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A3D6237-3B89-F6C5-6F3E-EB108E40ACF6}"/>
              </a:ext>
            </a:extLst>
          </p:cNvPr>
          <p:cNvSpPr txBox="1">
            <a:spLocks/>
          </p:cNvSpPr>
          <p:nvPr/>
        </p:nvSpPr>
        <p:spPr bwMode="auto">
          <a:xfrm>
            <a:off x="743530" y="3727217"/>
            <a:ext cx="3351401" cy="197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377950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827213" indent="-4381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22971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7543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32115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6687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4125913" indent="-468313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en-US" sz="2000" kern="0" dirty="0"/>
              <a:t>RCM is 10 countries but this scenario is S. Africa only (and focused in coal region)</a:t>
            </a:r>
          </a:p>
        </p:txBody>
      </p:sp>
    </p:spTree>
    <p:extLst>
      <p:ext uri="{BB962C8B-B14F-4D97-AF65-F5344CB8AC3E}">
        <p14:creationId xmlns:p14="http://schemas.microsoft.com/office/powerpoint/2010/main" val="58833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92B4-344A-ADE8-52D1-C99E2F4FE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5BEAB-403F-A951-9805-B5ABB9C98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Emissions estimates are reasonable but maybe not “research grade”</a:t>
            </a:r>
          </a:p>
          <a:p>
            <a:endParaRPr lang="en-US" dirty="0"/>
          </a:p>
          <a:p>
            <a:r>
              <a:rPr lang="en-US" dirty="0"/>
              <a:t>Cost numbers are just cost of purchasing stoves</a:t>
            </a:r>
          </a:p>
          <a:p>
            <a:endParaRPr lang="en-US" dirty="0"/>
          </a:p>
          <a:p>
            <a:r>
              <a:rPr lang="en-US" dirty="0"/>
              <a:t>REACH-S Africa model is preliminary results</a:t>
            </a:r>
          </a:p>
          <a:p>
            <a:pPr lvl="1"/>
            <a:r>
              <a:rPr lang="en-US" sz="2000" dirty="0"/>
              <a:t>Values look good in preliminary evaluation but likely to be refined over next few months before being finalized</a:t>
            </a:r>
          </a:p>
          <a:p>
            <a:pPr lvl="1"/>
            <a:r>
              <a:rPr lang="en-US" sz="2000" dirty="0"/>
              <a:t>Recommend to wait final results before using in real assessment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73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 Quality Management: A System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2953" y="1488935"/>
            <a:ext cx="224149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Decision-maker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62953" y="2871324"/>
            <a:ext cx="224149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 quality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62953" y="4253713"/>
            <a:ext cx="224149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Emissions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36578" y="2871324"/>
            <a:ext cx="2241494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Ambient monitoring</a:t>
            </a:r>
          </a:p>
        </p:txBody>
      </p:sp>
      <p:cxnSp>
        <p:nvCxnSpPr>
          <p:cNvPr id="11" name="Straight Arrow Connector 10"/>
          <p:cNvCxnSpPr>
            <a:stCxn id="7" idx="2"/>
            <a:endCxn id="8" idx="0"/>
          </p:cNvCxnSpPr>
          <p:nvPr/>
        </p:nvCxnSpPr>
        <p:spPr bwMode="auto">
          <a:xfrm>
            <a:off x="2083700" y="3240656"/>
            <a:ext cx="0" cy="10130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2086398" y="1858267"/>
            <a:ext cx="0" cy="10130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>
            <a:stCxn id="7" idx="3"/>
            <a:endCxn id="9" idx="1"/>
          </p:cNvCxnSpPr>
          <p:nvPr/>
        </p:nvCxnSpPr>
        <p:spPr bwMode="auto">
          <a:xfrm>
            <a:off x="3204447" y="3055990"/>
            <a:ext cx="83213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4580092" y="3671854"/>
            <a:ext cx="37547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US context…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 quality model = CTM (chemical transport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Ambient monitoring…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~4000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u="sng" dirty="0"/>
              <a:t>We want low-cost models as well as low-cost sensors!</a:t>
            </a:r>
          </a:p>
        </p:txBody>
      </p:sp>
    </p:spTree>
    <p:extLst>
      <p:ext uri="{BB962C8B-B14F-4D97-AF65-F5344CB8AC3E}">
        <p14:creationId xmlns:p14="http://schemas.microsoft.com/office/powerpoint/2010/main" val="377909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49C6C-919E-5F26-61E1-C3510463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933BB-9ABC-482A-772A-26813FFF5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same Google Drive as previous problems</a:t>
            </a:r>
          </a:p>
          <a:p>
            <a:r>
              <a:rPr lang="en-US" dirty="0"/>
              <a:t>See subfolder: P5 Cookstove REACH problem</a:t>
            </a:r>
          </a:p>
          <a:p>
            <a:pPr lvl="1"/>
            <a:r>
              <a:rPr lang="en-US" dirty="0"/>
              <a:t>problem_statement.doc</a:t>
            </a:r>
          </a:p>
          <a:p>
            <a:pPr lvl="1"/>
            <a:r>
              <a:rPr lang="en-US" dirty="0"/>
              <a:t>README.docx</a:t>
            </a:r>
          </a:p>
          <a:p>
            <a:pPr lvl="2"/>
            <a:r>
              <a:rPr lang="en-US" dirty="0"/>
              <a:t>More detail on the other files</a:t>
            </a:r>
          </a:p>
          <a:p>
            <a:pPr lvl="1"/>
            <a:r>
              <a:rPr lang="en-US" dirty="0"/>
              <a:t>Emis_diff.csv</a:t>
            </a:r>
          </a:p>
          <a:p>
            <a:pPr lvl="2"/>
            <a:r>
              <a:rPr lang="en-US" dirty="0"/>
              <a:t>Given emissions reduction data</a:t>
            </a:r>
          </a:p>
          <a:p>
            <a:pPr lvl="1"/>
            <a:r>
              <a:rPr lang="en-US" dirty="0"/>
              <a:t>SR_PM25-PRI_ground.csv</a:t>
            </a:r>
          </a:p>
          <a:p>
            <a:pPr lvl="2"/>
            <a:r>
              <a:rPr lang="en-US" dirty="0"/>
              <a:t>Source-receptor matrix for ground-level, primary PM2.5 emissions</a:t>
            </a:r>
          </a:p>
          <a:p>
            <a:pPr lvl="1"/>
            <a:r>
              <a:rPr lang="en-US" dirty="0"/>
              <a:t>Other files (per README)</a:t>
            </a:r>
          </a:p>
        </p:txBody>
      </p:sp>
    </p:spTree>
    <p:extLst>
      <p:ext uri="{BB962C8B-B14F-4D97-AF65-F5344CB8AC3E}">
        <p14:creationId xmlns:p14="http://schemas.microsoft.com/office/powerpoint/2010/main" val="114495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66BA-F222-D38B-C8B1-D6A48445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Sub-questions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5D026-24B6-E660-69F8-DC89BDD4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many lives are saved from deploying improved coal cookstoves?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Assuming a VSL for the nation of South Africa of $1.9M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what are the monetized benefits?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Given the estimated implementation costs of this intervention to be $2M, does this policy intervention pass a cost-benefit test? What is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benefit:cost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ratio?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Make a map of the estimated ambient PM2.5 concentration reductions due to this intervention. </a:t>
            </a:r>
          </a:p>
          <a:p>
            <a:pPr rtl="0" fontAlgn="base">
              <a:spcBef>
                <a:spcPts val="0"/>
              </a:spcBef>
              <a:spcAft>
                <a:spcPts val="800"/>
              </a:spcAft>
              <a:buClrTx/>
              <a:buFont typeface="+mj-lt"/>
              <a:buAutoNum type="alphaUcPeriod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800"/>
              </a:spcAft>
              <a:buClrTx/>
              <a:buFont typeface="+mj-lt"/>
              <a:buAutoNum type="alphaU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Plot an updated map of the PM2.5 concentrations (baseline PM2.5 – intervention PM2.5) in South Africa.</a:t>
            </a:r>
          </a:p>
          <a:p>
            <a:pPr rtl="0" fontAlgn="base">
              <a:spcBef>
                <a:spcPts val="0"/>
              </a:spcBef>
              <a:spcAft>
                <a:spcPts val="800"/>
              </a:spcAft>
              <a:buClrTx/>
              <a:buFont typeface="+mj-lt"/>
              <a:buAutoNum type="alphaUcPeriod"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0" indent="0" rtl="0" fontAlgn="base">
              <a:spcBef>
                <a:spcPts val="0"/>
              </a:spcBef>
              <a:spcAft>
                <a:spcPts val="800"/>
              </a:spcAft>
              <a:buClrTx/>
              <a:buNone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Which parts are marginal social cost and which parts are source-receptor?</a:t>
            </a:r>
          </a:p>
        </p:txBody>
      </p:sp>
    </p:spTree>
    <p:extLst>
      <p:ext uri="{BB962C8B-B14F-4D97-AF65-F5344CB8AC3E}">
        <p14:creationId xmlns:p14="http://schemas.microsoft.com/office/powerpoint/2010/main" val="374870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066BA-F222-D38B-C8B1-D6A484458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5D026-24B6-E660-69F8-DC89BDD4D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 many lives are saved from deploying improved coal cookstoves?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(Marginal social cost) x (emissions reduction) … for all municipalities summed up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</a:rPr>
              <a:t>= 142 premature mortalities prevented each year</a:t>
            </a:r>
            <a:endParaRPr lang="en-US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Assuming a VSL for the nation of South Africa of $1.9M</a:t>
            </a:r>
            <a:r>
              <a:rPr lang="en-US" sz="1800" b="0" i="0" u="none" strike="noStrike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what are the monetized benefits?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(142 mortalities per year) x ($1.9M) = $271M in benefits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Given the estimated implementation costs of this intervention to be $2M, does this policy intervention pass a cost-benefit test? What is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benefit:cost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ratio?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endParaRPr lang="en-US" sz="18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B:C ratio = $271M / $2M = 135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lphaUcPeriod"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15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A2A9-269F-400B-6096-CEAF1679B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#5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43169-AFB2-3D6A-7999-F27B7764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B:C ratios of ~10 and ~100 are fairly common in air quality policy assessment</a:t>
            </a:r>
          </a:p>
          <a:p>
            <a:r>
              <a:rPr lang="en-US" dirty="0"/>
              <a:t>There are uncertainties in any such assessment but B:C of more than 100 is robust</a:t>
            </a:r>
          </a:p>
          <a:p>
            <a:pPr lvl="1"/>
            <a:r>
              <a:rPr lang="en-US" dirty="0"/>
              <a:t>Hard to conceive alternative assumptions that would yield costs &gt; benefits</a:t>
            </a:r>
          </a:p>
          <a:p>
            <a:r>
              <a:rPr lang="en-US" dirty="0"/>
              <a:t>These are just benefits from ambient PM2.5 exposure</a:t>
            </a:r>
          </a:p>
          <a:p>
            <a:pPr lvl="1"/>
            <a:r>
              <a:rPr lang="en-US" dirty="0"/>
              <a:t>This does not include substantial reductions due to residential exposure </a:t>
            </a:r>
          </a:p>
        </p:txBody>
      </p:sp>
    </p:spTree>
    <p:extLst>
      <p:ext uri="{BB962C8B-B14F-4D97-AF65-F5344CB8AC3E}">
        <p14:creationId xmlns:p14="http://schemas.microsoft.com/office/powerpoint/2010/main" val="228112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D94A7-D1C1-021D-204D-3AED4110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Overview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893D0-ADA6-49CC-741D-B5AEE04358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17" t="31448" r="32936" b="22496"/>
          <a:stretch/>
        </p:blipFill>
        <p:spPr>
          <a:xfrm>
            <a:off x="4572000" y="1115735"/>
            <a:ext cx="4572000" cy="32768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1148CE-8823-CC65-B849-21B4E517E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36" t="33894" r="30917" b="19177"/>
          <a:stretch/>
        </p:blipFill>
        <p:spPr>
          <a:xfrm>
            <a:off x="159391" y="1115735"/>
            <a:ext cx="4572000" cy="33388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70CE36-A095-2EA0-6B28-84B9C5085CBF}"/>
              </a:ext>
            </a:extLst>
          </p:cNvPr>
          <p:cNvSpPr txBox="1"/>
          <p:nvPr/>
        </p:nvSpPr>
        <p:spPr>
          <a:xfrm>
            <a:off x="658026" y="4454554"/>
            <a:ext cx="2478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PM2.5 reductions due to policy intervention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9A65C0-20D9-C0EE-81F5-9CE6EFC0BEB1}"/>
              </a:ext>
            </a:extLst>
          </p:cNvPr>
          <p:cNvSpPr txBox="1"/>
          <p:nvPr/>
        </p:nvSpPr>
        <p:spPr>
          <a:xfrm>
            <a:off x="5172989" y="4454554"/>
            <a:ext cx="2478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PM2.5 concentrations after intervention</a:t>
            </a:r>
          </a:p>
        </p:txBody>
      </p:sp>
    </p:spTree>
    <p:extLst>
      <p:ext uri="{BB962C8B-B14F-4D97-AF65-F5344CB8AC3E}">
        <p14:creationId xmlns:p14="http://schemas.microsoft.com/office/powerpoint/2010/main" val="193659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838200"/>
            <a:ext cx="7696200" cy="1699260"/>
          </a:xfrm>
        </p:spPr>
        <p:txBody>
          <a:bodyPr/>
          <a:lstStyle/>
          <a:p>
            <a:r>
              <a:rPr lang="en-US" dirty="0" smtClean="0"/>
              <a:t>Topic 7: </a:t>
            </a:r>
            <a:r>
              <a:rPr lang="en-US" dirty="0"/>
              <a:t>RCMs and their Evaluation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107180"/>
            <a:ext cx="7696200" cy="1615186"/>
          </a:xfrm>
        </p:spPr>
        <p:txBody>
          <a:bodyPr/>
          <a:lstStyle/>
          <a:p>
            <a:r>
              <a:rPr lang="en-US" sz="2000" dirty="0"/>
              <a:t>NACA RCM Workshop</a:t>
            </a:r>
          </a:p>
          <a:p>
            <a:r>
              <a:rPr lang="en-US" sz="2000" dirty="0"/>
              <a:t>Kempton Park, South Africa</a:t>
            </a:r>
          </a:p>
          <a:p>
            <a:r>
              <a:rPr lang="en-US" sz="1800" dirty="0"/>
              <a:t>October 4, 2022</a:t>
            </a:r>
          </a:p>
        </p:txBody>
      </p:sp>
    </p:spTree>
    <p:extLst>
      <p:ext uri="{BB962C8B-B14F-4D97-AF65-F5344CB8AC3E}">
        <p14:creationId xmlns:p14="http://schemas.microsoft.com/office/powerpoint/2010/main" val="42066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RCMs: Pros / Cons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2524954"/>
              </p:ext>
            </p:extLst>
          </p:nvPr>
        </p:nvGraphicFramePr>
        <p:xfrm>
          <a:off x="457200" y="990600"/>
          <a:ext cx="8229600" cy="302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0374">
                  <a:extLst>
                    <a:ext uri="{9D8B030D-6E8A-4147-A177-3AD203B41FA5}">
                      <a16:colId xmlns:a16="http://schemas.microsoft.com/office/drawing/2014/main" val="3910967840"/>
                    </a:ext>
                  </a:extLst>
                </a:gridCol>
                <a:gridCol w="1799303">
                  <a:extLst>
                    <a:ext uri="{9D8B030D-6E8A-4147-A177-3AD203B41FA5}">
                      <a16:colId xmlns:a16="http://schemas.microsoft.com/office/drawing/2014/main" val="338516678"/>
                    </a:ext>
                  </a:extLst>
                </a:gridCol>
                <a:gridCol w="2396613">
                  <a:extLst>
                    <a:ext uri="{9D8B030D-6E8A-4147-A177-3AD203B41FA5}">
                      <a16:colId xmlns:a16="http://schemas.microsoft.com/office/drawing/2014/main" val="146071067"/>
                    </a:ext>
                  </a:extLst>
                </a:gridCol>
                <a:gridCol w="2883310">
                  <a:extLst>
                    <a:ext uri="{9D8B030D-6E8A-4147-A177-3AD203B41FA5}">
                      <a16:colId xmlns:a16="http://schemas.microsoft.com/office/drawing/2014/main" val="936296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116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APEEP / REACH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Gaussian dispersion + simple chemistry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easy</a:t>
                      </a:r>
                      <a:r>
                        <a:rPr lang="en-US" baseline="0" dirty="0"/>
                        <a:t> to set up new domains of interest (~2-3 weeks)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Poorer performance for nonlinear chemistry (NOx, NH3)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best when calibrated to </a:t>
                      </a:r>
                      <a:r>
                        <a:rPr lang="en-US" dirty="0" err="1"/>
                        <a:t>speciated</a:t>
                      </a:r>
                      <a:r>
                        <a:rPr lang="en-US" dirty="0"/>
                        <a:t> measurements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189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EASIUR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Statistical fit to tagged CTM simulations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 mimic CTM results very closely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a CTM for domain of interest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lots of CTM</a:t>
                      </a:r>
                      <a:r>
                        <a:rPr lang="en-US" baseline="0" dirty="0"/>
                        <a:t> simulations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73403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74290" y="4542502"/>
            <a:ext cx="7595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EASIUR has higher overhead to set up but more rigorous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Nice to have multiple models (robustness check)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77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started RCMs to bring air quality analysis to a broader audience in the US.</a:t>
            </a:r>
          </a:p>
          <a:p>
            <a:endParaRPr lang="en-US" dirty="0"/>
          </a:p>
          <a:p>
            <a:r>
              <a:rPr lang="en-US" dirty="0"/>
              <a:t>If RCMs are useful in the US, they might be transformative in countries with little or no capacity to run CTMs.</a:t>
            </a:r>
          </a:p>
          <a:p>
            <a:endParaRPr lang="en-US" dirty="0"/>
          </a:p>
          <a:p>
            <a:r>
              <a:rPr lang="en-US" dirty="0"/>
              <a:t>Unfortunately, the tools I’ve described are hard-wired for US but…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9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Efforts: What Exists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REACH model (Rapid Estimation of Air Concentrations for Health)</a:t>
            </a:r>
          </a:p>
          <a:p>
            <a:pPr lvl="1"/>
            <a:r>
              <a:rPr lang="en-US" sz="2000" dirty="0"/>
              <a:t>Developed at CMU by Medinat Akindele and Peter Adams</a:t>
            </a:r>
          </a:p>
          <a:p>
            <a:pPr lvl="1"/>
            <a:r>
              <a:rPr lang="en-US" sz="2000" dirty="0"/>
              <a:t>Gaussian dispersion + simple chemistry (similar to APEEP)</a:t>
            </a:r>
          </a:p>
          <a:p>
            <a:pPr lvl="1"/>
            <a:r>
              <a:rPr lang="en-US" sz="2000" dirty="0"/>
              <a:t>Applicable to any region of the globe</a:t>
            </a:r>
          </a:p>
          <a:p>
            <a:pPr lvl="1"/>
            <a:r>
              <a:rPr lang="en-US" sz="2000" dirty="0"/>
              <a:t>South Africa region: preliminary results available</a:t>
            </a:r>
          </a:p>
          <a:p>
            <a:r>
              <a:rPr lang="en-US" sz="2400" dirty="0"/>
              <a:t>Global </a:t>
            </a:r>
            <a:r>
              <a:rPr lang="en-US" sz="2400" dirty="0" err="1"/>
              <a:t>InMAP</a:t>
            </a:r>
            <a:endParaRPr lang="en-US" sz="2400" dirty="0"/>
          </a:p>
          <a:p>
            <a:pPr lvl="1"/>
            <a:r>
              <a:rPr lang="en-US" sz="2000" dirty="0" err="1"/>
              <a:t>InMAP</a:t>
            </a:r>
            <a:r>
              <a:rPr lang="en-US" sz="2000" dirty="0"/>
              <a:t> RCM already adapted to global scale</a:t>
            </a:r>
          </a:p>
          <a:p>
            <a:pPr lvl="1"/>
            <a:r>
              <a:rPr lang="en-US" sz="2000" dirty="0"/>
              <a:t>Has not yet reported marginal damages or source-receptor</a:t>
            </a:r>
          </a:p>
          <a:p>
            <a:pPr lvl="1"/>
            <a:r>
              <a:rPr lang="en-US" sz="2000" dirty="0"/>
              <a:t>Coarser resolution</a:t>
            </a:r>
          </a:p>
          <a:p>
            <a:pPr lvl="1"/>
            <a:r>
              <a:rPr lang="en-US" sz="2000" dirty="0">
                <a:hlinkClick r:id="rId2"/>
              </a:rPr>
              <a:t>https://chemrxiv.org/engage/chemrxiv/article-details/60c756c90f50dbc115398148</a:t>
            </a:r>
            <a:endParaRPr lang="en-US" sz="2000" dirty="0"/>
          </a:p>
          <a:p>
            <a:r>
              <a:rPr lang="en-US" sz="2400" dirty="0"/>
              <a:t>Goal: EASIUR-Africa (derived from CTM)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9512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REACH: Southern Africa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390" t="18494" r="29660" b="6317"/>
          <a:stretch/>
        </p:blipFill>
        <p:spPr>
          <a:xfrm>
            <a:off x="884903" y="1076632"/>
            <a:ext cx="4734232" cy="48896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9465" y="1165123"/>
            <a:ext cx="26473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regions can be set up in ~2-3 weeks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Defaults are EDGAR emissions and ERA5 meteorology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 takes longer and depends on what observations are available</a:t>
            </a:r>
          </a:p>
        </p:txBody>
      </p:sp>
    </p:spTree>
    <p:extLst>
      <p:ext uri="{BB962C8B-B14F-4D97-AF65-F5344CB8AC3E}">
        <p14:creationId xmlns:p14="http://schemas.microsoft.com/office/powerpoint/2010/main" val="71862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329054a7-611d-42eb-8f59-e2ad98bf1f0e"/>
</p:tagLst>
</file>

<file path=ppt/theme/theme1.xml><?xml version="1.0" encoding="utf-8"?>
<a:theme xmlns:a="http://schemas.openxmlformats.org/drawingml/2006/main" name="Quadrant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Quadrant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Quadrant 1">
        <a:dk1>
          <a:srgbClr val="5C5674"/>
        </a:dk1>
        <a:lt1>
          <a:srgbClr val="FFFFFF"/>
        </a:lt1>
        <a:dk2>
          <a:srgbClr val="85986A"/>
        </a:dk2>
        <a:lt2>
          <a:srgbClr val="FFFFFF"/>
        </a:lt2>
        <a:accent1>
          <a:srgbClr val="666633"/>
        </a:accent1>
        <a:accent2>
          <a:srgbClr val="ADC5B8"/>
        </a:accent2>
        <a:accent3>
          <a:srgbClr val="C2CAB9"/>
        </a:accent3>
        <a:accent4>
          <a:srgbClr val="DADADA"/>
        </a:accent4>
        <a:accent5>
          <a:srgbClr val="B8B8AD"/>
        </a:accent5>
        <a:accent6>
          <a:srgbClr val="9CB2A6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2">
        <a:dk1>
          <a:srgbClr val="000000"/>
        </a:dk1>
        <a:lt1>
          <a:srgbClr val="FFFFFF"/>
        </a:lt1>
        <a:dk2>
          <a:srgbClr val="420000"/>
        </a:dk2>
        <a:lt2>
          <a:srgbClr val="660000"/>
        </a:lt2>
        <a:accent1>
          <a:srgbClr val="CCCC00"/>
        </a:accent1>
        <a:accent2>
          <a:srgbClr val="999966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8A8A5C"/>
        </a:accent6>
        <a:hlink>
          <a:srgbClr val="996633"/>
        </a:hlink>
        <a:folHlink>
          <a:srgbClr val="99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3">
        <a:dk1>
          <a:srgbClr val="618052"/>
        </a:dk1>
        <a:lt1>
          <a:srgbClr val="FFFFE3"/>
        </a:lt1>
        <a:dk2>
          <a:srgbClr val="162E36"/>
        </a:dk2>
        <a:lt2>
          <a:srgbClr val="FFFFFF"/>
        </a:lt2>
        <a:accent1>
          <a:srgbClr val="336699"/>
        </a:accent1>
        <a:accent2>
          <a:srgbClr val="69888B"/>
        </a:accent2>
        <a:accent3>
          <a:srgbClr val="ABADAE"/>
        </a:accent3>
        <a:accent4>
          <a:srgbClr val="DADAC2"/>
        </a:accent4>
        <a:accent5>
          <a:srgbClr val="ADB8CA"/>
        </a:accent5>
        <a:accent6>
          <a:srgbClr val="5E7B7D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4">
        <a:dk1>
          <a:srgbClr val="000000"/>
        </a:dk1>
        <a:lt1>
          <a:srgbClr val="FFFFFF"/>
        </a:lt1>
        <a:dk2>
          <a:srgbClr val="000000"/>
        </a:dk2>
        <a:lt2>
          <a:srgbClr val="CC0000"/>
        </a:lt2>
        <a:accent1>
          <a:srgbClr val="FFCC00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2D5CB9"/>
        </a:accent6>
        <a:hlink>
          <a:srgbClr val="666699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5">
        <a:dk1>
          <a:srgbClr val="666699"/>
        </a:dk1>
        <a:lt1>
          <a:srgbClr val="FFFFFF"/>
        </a:lt1>
        <a:dk2>
          <a:srgbClr val="000033"/>
        </a:dk2>
        <a:lt2>
          <a:srgbClr val="FFFFFF"/>
        </a:lt2>
        <a:accent1>
          <a:srgbClr val="9966FF"/>
        </a:accent1>
        <a:accent2>
          <a:srgbClr val="CCCCFF"/>
        </a:accent2>
        <a:accent3>
          <a:srgbClr val="AAAAAD"/>
        </a:accent3>
        <a:accent4>
          <a:srgbClr val="DADADA"/>
        </a:accent4>
        <a:accent5>
          <a:srgbClr val="CAB8FF"/>
        </a:accent5>
        <a:accent6>
          <a:srgbClr val="B9B9E7"/>
        </a:accent6>
        <a:hlink>
          <a:srgbClr val="CCCC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6">
        <a:dk1>
          <a:srgbClr val="000000"/>
        </a:dk1>
        <a:lt1>
          <a:srgbClr val="FFFFFF"/>
        </a:lt1>
        <a:dk2>
          <a:srgbClr val="000000"/>
        </a:dk2>
        <a:lt2>
          <a:srgbClr val="669966"/>
        </a:lt2>
        <a:accent1>
          <a:srgbClr val="CCCC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8AB9"/>
        </a:accent6>
        <a:hlink>
          <a:srgbClr val="000066"/>
        </a:hlink>
        <a:folHlink>
          <a:srgbClr val="3333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7">
        <a:dk1>
          <a:srgbClr val="0099CC"/>
        </a:dk1>
        <a:lt1>
          <a:srgbClr val="FFFFFF"/>
        </a:lt1>
        <a:dk2>
          <a:srgbClr val="000099"/>
        </a:dk2>
        <a:lt2>
          <a:srgbClr val="FFFFFF"/>
        </a:lt2>
        <a:accent1>
          <a:srgbClr val="0099CC"/>
        </a:accent1>
        <a:accent2>
          <a:srgbClr val="6600FF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5C00E7"/>
        </a:accent6>
        <a:hlink>
          <a:srgbClr val="FFCC00"/>
        </a:hlink>
        <a:folHlink>
          <a:srgbClr val="00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Quadrant 8">
        <a:dk1>
          <a:srgbClr val="000033"/>
        </a:dk1>
        <a:lt1>
          <a:srgbClr val="FFFFFF"/>
        </a:lt1>
        <a:dk2>
          <a:srgbClr val="003366"/>
        </a:dk2>
        <a:lt2>
          <a:srgbClr val="275C6D"/>
        </a:lt2>
        <a:accent1>
          <a:srgbClr val="A7D2DF"/>
        </a:accent1>
        <a:accent2>
          <a:srgbClr val="108DA6"/>
        </a:accent2>
        <a:accent3>
          <a:srgbClr val="FFFFFF"/>
        </a:accent3>
        <a:accent4>
          <a:srgbClr val="00002A"/>
        </a:accent4>
        <a:accent5>
          <a:srgbClr val="D0E5EC"/>
        </a:accent5>
        <a:accent6>
          <a:srgbClr val="0D7F96"/>
        </a:accent6>
        <a:hlink>
          <a:srgbClr val="666699"/>
        </a:hlink>
        <a:folHlink>
          <a:srgbClr val="99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Quadrant 9">
        <a:dk1>
          <a:srgbClr val="CC3300"/>
        </a:dk1>
        <a:lt1>
          <a:srgbClr val="FFFFFF"/>
        </a:lt1>
        <a:dk2>
          <a:srgbClr val="000000"/>
        </a:dk2>
        <a:lt2>
          <a:srgbClr val="FFFFCC"/>
        </a:lt2>
        <a:accent1>
          <a:srgbClr val="FF9900"/>
        </a:accent1>
        <a:accent2>
          <a:srgbClr val="9933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8A2D00"/>
        </a:accent6>
        <a:hlink>
          <a:srgbClr val="CEC5A2"/>
        </a:hlink>
        <a:folHlink>
          <a:srgbClr val="DDDDDD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Quadrant</Template>
  <TotalTime>75497</TotalTime>
  <Words>8382</Words>
  <Application>Microsoft Office PowerPoint</Application>
  <PresentationFormat>On-screen Show (4:3)</PresentationFormat>
  <Paragraphs>1321</Paragraphs>
  <Slides>137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7" baseType="lpstr">
      <vt:lpstr>ＭＳ Ｐゴシック</vt:lpstr>
      <vt:lpstr>Arial</vt:lpstr>
      <vt:lpstr>Calibri</vt:lpstr>
      <vt:lpstr>Cambria Math</vt:lpstr>
      <vt:lpstr>Helvetica</vt:lpstr>
      <vt:lpstr>Symbol</vt:lpstr>
      <vt:lpstr>Times New Roman</vt:lpstr>
      <vt:lpstr>Wingdings</vt:lpstr>
      <vt:lpstr>Quadrant</vt:lpstr>
      <vt:lpstr>Equation</vt:lpstr>
      <vt:lpstr>Reduced-Complexity Models of Air Quality for Africa:   Overview</vt:lpstr>
      <vt:lpstr>Our Workshop Team</vt:lpstr>
      <vt:lpstr>My background</vt:lpstr>
      <vt:lpstr>Agenda for Today</vt:lpstr>
      <vt:lpstr>Topic 1: Introduction to Reduced-Complexity Models (RCMs)</vt:lpstr>
      <vt:lpstr>Air Quality Management: A System</vt:lpstr>
      <vt:lpstr>PowerPoint Presentation</vt:lpstr>
      <vt:lpstr>Chemical Transport Models</vt:lpstr>
      <vt:lpstr>Air Quality Management: A System</vt:lpstr>
      <vt:lpstr>Questions that RCMs can help answer</vt:lpstr>
      <vt:lpstr>Impact Assessment</vt:lpstr>
      <vt:lpstr>Before We Start…</vt:lpstr>
      <vt:lpstr>Impact Assessment</vt:lpstr>
      <vt:lpstr>RCM analysis is different than CTM analysis</vt:lpstr>
      <vt:lpstr>RCM analysis is different than CTM analysis</vt:lpstr>
      <vt:lpstr>Policy Analysis Process</vt:lpstr>
      <vt:lpstr>Topic 2: Frameworks for RCM Analysis</vt:lpstr>
      <vt:lpstr>RCMs: Really three different things…</vt:lpstr>
      <vt:lpstr>Air Pollution Impact Metrics</vt:lpstr>
      <vt:lpstr>Air Pollution Impact Metrics</vt:lpstr>
      <vt:lpstr>Sample Marginal Damages (EASIUR)</vt:lpstr>
      <vt:lpstr>Air Pollution Impact Metrics</vt:lpstr>
      <vt:lpstr>RCMs Use #1: Marginal Damages</vt:lpstr>
      <vt:lpstr>Sample Calculation</vt:lpstr>
      <vt:lpstr>Spreadsheet Analysis</vt:lpstr>
      <vt:lpstr>RCMs Use #2: Source-Receptor</vt:lpstr>
      <vt:lpstr>RCMs Use #2: Source-Receptor</vt:lpstr>
      <vt:lpstr>RCMs Use #2: Mapping Changes</vt:lpstr>
      <vt:lpstr>Important Note About Notation</vt:lpstr>
      <vt:lpstr>Source-Receptor Matrices</vt:lpstr>
      <vt:lpstr>RCMs: Really three different things…</vt:lpstr>
      <vt:lpstr>Available RCMs</vt:lpstr>
      <vt:lpstr>Marginal Changes / Linear Models</vt:lpstr>
      <vt:lpstr>Marginal vs Average Changes</vt:lpstr>
      <vt:lpstr>Working Mini-Session</vt:lpstr>
      <vt:lpstr>Solution Overview: Problem #1</vt:lpstr>
      <vt:lpstr>Discussion: Problem #1</vt:lpstr>
      <vt:lpstr>Solution Overview: Problem #2</vt:lpstr>
      <vt:lpstr>Discussion: Problem #2</vt:lpstr>
      <vt:lpstr>Topic 3: Overview of PM2.5 and Impact Assessment</vt:lpstr>
      <vt:lpstr>Fine Particulate Matter (PM)</vt:lpstr>
      <vt:lpstr>Fine PM Composition</vt:lpstr>
      <vt:lpstr>Primary vs Secondary PM</vt:lpstr>
      <vt:lpstr>Major Sources</vt:lpstr>
      <vt:lpstr>Modeling Implications</vt:lpstr>
      <vt:lpstr>Impact Assessment</vt:lpstr>
      <vt:lpstr>Relative Risk</vt:lpstr>
      <vt:lpstr>Concentration-Response Function</vt:lpstr>
      <vt:lpstr>Concentration-Response Function</vt:lpstr>
      <vt:lpstr>Concentration-Response Function</vt:lpstr>
      <vt:lpstr>Concentration-Response Function</vt:lpstr>
      <vt:lpstr>Concentration-Response Function</vt:lpstr>
      <vt:lpstr>Proper Use of Relative Risk</vt:lpstr>
      <vt:lpstr>PowerPoint Presentation</vt:lpstr>
      <vt:lpstr>Emission Factors</vt:lpstr>
      <vt:lpstr>Emissions: Broad Categories</vt:lpstr>
      <vt:lpstr>Policy Implementation Costs</vt:lpstr>
      <vt:lpstr>Topic 4: Willingness to Pay to Prevent Mortality / Value of Statistical Life</vt:lpstr>
      <vt:lpstr>Caution Before We Begin</vt:lpstr>
      <vt:lpstr>Value of a Statistical Life (VSL)</vt:lpstr>
      <vt:lpstr>Arguments for VSL</vt:lpstr>
      <vt:lpstr>Value of a Statistical Life (VSL)</vt:lpstr>
      <vt:lpstr>Value of a Statistical Life (VSL)</vt:lpstr>
      <vt:lpstr>Value of a Statistical Life (VSL)</vt:lpstr>
      <vt:lpstr>VSL Adjustment</vt:lpstr>
      <vt:lpstr>Value of a Statistical Life (VSL)</vt:lpstr>
      <vt:lpstr>VSL and Equity</vt:lpstr>
      <vt:lpstr>Adjusting the VSL</vt:lpstr>
      <vt:lpstr>Adjusting the VSL</vt:lpstr>
      <vt:lpstr>VSL Adjustment</vt:lpstr>
      <vt:lpstr>Topic 5: Introduction to Policy Evaluation and Decision-Making</vt:lpstr>
      <vt:lpstr>Decision Frameworks</vt:lpstr>
      <vt:lpstr>Impact Analysis</vt:lpstr>
      <vt:lpstr>Cost-Effectiveness Analysis</vt:lpstr>
      <vt:lpstr>Cost-Effectiveness Analysis</vt:lpstr>
      <vt:lpstr>Benefit-Cost Analysis</vt:lpstr>
      <vt:lpstr>Benefit:Cost Ratio</vt:lpstr>
      <vt:lpstr>Ambient Standards</vt:lpstr>
      <vt:lpstr>Other Considerations</vt:lpstr>
      <vt:lpstr>Working Mini-Session</vt:lpstr>
      <vt:lpstr>Problem #3 Solution</vt:lpstr>
      <vt:lpstr>Problem #3 Solution</vt:lpstr>
      <vt:lpstr>Discussion: Problem #3</vt:lpstr>
      <vt:lpstr>Problem #4</vt:lpstr>
      <vt:lpstr>Problem #4 Solution</vt:lpstr>
      <vt:lpstr>Problem #4: Discussion</vt:lpstr>
      <vt:lpstr>Topic 6: Realistic RCM Problem</vt:lpstr>
      <vt:lpstr>Problem Overview</vt:lpstr>
      <vt:lpstr>Caveats</vt:lpstr>
      <vt:lpstr>Files</vt:lpstr>
      <vt:lpstr>Sub-questions</vt:lpstr>
      <vt:lpstr>Solution Overview</vt:lpstr>
      <vt:lpstr>Problem #5 Notes</vt:lpstr>
      <vt:lpstr>Solution Overview</vt:lpstr>
      <vt:lpstr>Topic 7: RCMs and their Evaluation</vt:lpstr>
      <vt:lpstr>RCMs: Pros / Cons</vt:lpstr>
      <vt:lpstr>Global Efforts</vt:lpstr>
      <vt:lpstr>Global Efforts: What Exists</vt:lpstr>
      <vt:lpstr>REACH: Southern Africa</vt:lpstr>
      <vt:lpstr>RCMs Africa plans</vt:lpstr>
      <vt:lpstr>EASIUR: statistical model of CTM</vt:lpstr>
      <vt:lpstr>EASIUR Evaluation</vt:lpstr>
      <vt:lpstr>County Marginal Social Costs ($/ton)</vt:lpstr>
      <vt:lpstr>RCM Intercomparison (United States)</vt:lpstr>
      <vt:lpstr>Topic 8: Best Practices</vt:lpstr>
      <vt:lpstr>Overview of Best Practices</vt:lpstr>
      <vt:lpstr>Uncertainty Analysis</vt:lpstr>
      <vt:lpstr>Uncertainty by component</vt:lpstr>
      <vt:lpstr>Changing Assumptions</vt:lpstr>
      <vt:lpstr>Changing the C-R Function</vt:lpstr>
      <vt:lpstr>Changing the VSL</vt:lpstr>
      <vt:lpstr>Sensitivity and Uncertainty Analysis</vt:lpstr>
      <vt:lpstr>What is a Robust Decision?</vt:lpstr>
      <vt:lpstr>What’s an “acceptable” level of uncertainty??</vt:lpstr>
      <vt:lpstr>Example: Benefits of Prevented Air Pollution</vt:lpstr>
      <vt:lpstr>Example: Benefits of Prevented Air Pollution</vt:lpstr>
      <vt:lpstr>Example: Benefits of Prevented Air Pollution</vt:lpstr>
      <vt:lpstr>What about when the uncertainty does affect my decision?</vt:lpstr>
      <vt:lpstr>What about when the uncertainty does affect my decision?</vt:lpstr>
      <vt:lpstr>What about when the uncertainty does affect my decision?</vt:lpstr>
      <vt:lpstr>It turns out you can quantify “regret”</vt:lpstr>
      <vt:lpstr>What about when the uncertainty does affect my decision?</vt:lpstr>
      <vt:lpstr>What’s an “acceptable” level of uncertainty??</vt:lpstr>
      <vt:lpstr>Overview of Best Practices</vt:lpstr>
      <vt:lpstr>Applying Marginal Damages to Different Years and “Baseline” Scenarios?</vt:lpstr>
      <vt:lpstr>Methods</vt:lpstr>
      <vt:lpstr>Small changes in marginal damages (except NH3)</vt:lpstr>
      <vt:lpstr>Nonlinearities by component</vt:lpstr>
      <vt:lpstr>Nonlinear Interactions: Summary</vt:lpstr>
      <vt:lpstr>Concluding Thoughts</vt:lpstr>
      <vt:lpstr>We Want Your Feedback</vt:lpstr>
      <vt:lpstr>Backup Slides</vt:lpstr>
      <vt:lpstr>RCM Intercomparison</vt:lpstr>
      <vt:lpstr>RCM Intercomparison</vt:lpstr>
      <vt:lpstr>RCM Evaluation vs Observations</vt:lpstr>
      <vt:lpstr>PowerPoint Presentation</vt:lpstr>
      <vt:lpstr>PowerPoint Presentation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petera</dc:creator>
  <cp:lastModifiedBy>Peter J Adams</cp:lastModifiedBy>
  <cp:revision>2131</cp:revision>
  <dcterms:created xsi:type="dcterms:W3CDTF">2007-01-12T22:37:22Z</dcterms:created>
  <dcterms:modified xsi:type="dcterms:W3CDTF">2022-10-04T11:00:46Z</dcterms:modified>
</cp:coreProperties>
</file>